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6" r:id="rId2"/>
    <p:sldId id="504" r:id="rId3"/>
    <p:sldId id="506" r:id="rId4"/>
    <p:sldId id="445" r:id="rId5"/>
    <p:sldId id="509" r:id="rId6"/>
    <p:sldId id="508" r:id="rId7"/>
    <p:sldId id="522" r:id="rId8"/>
    <p:sldId id="523" r:id="rId9"/>
    <p:sldId id="535" r:id="rId10"/>
    <p:sldId id="524" r:id="rId11"/>
    <p:sldId id="525" r:id="rId12"/>
    <p:sldId id="526" r:id="rId13"/>
    <p:sldId id="643" r:id="rId14"/>
    <p:sldId id="527" r:id="rId15"/>
    <p:sldId id="528" r:id="rId16"/>
    <p:sldId id="529" r:id="rId17"/>
    <p:sldId id="530" r:id="rId18"/>
    <p:sldId id="531" r:id="rId19"/>
    <p:sldId id="532" r:id="rId20"/>
    <p:sldId id="533" r:id="rId21"/>
    <p:sldId id="536" r:id="rId22"/>
    <p:sldId id="537" r:id="rId23"/>
    <p:sldId id="538" r:id="rId24"/>
    <p:sldId id="539" r:id="rId25"/>
    <p:sldId id="540" r:id="rId26"/>
    <p:sldId id="541" r:id="rId27"/>
    <p:sldId id="542" r:id="rId28"/>
    <p:sldId id="543" r:id="rId29"/>
    <p:sldId id="544" r:id="rId30"/>
    <p:sldId id="545" r:id="rId31"/>
    <p:sldId id="546" r:id="rId32"/>
    <p:sldId id="547" r:id="rId33"/>
    <p:sldId id="548" r:id="rId34"/>
    <p:sldId id="549" r:id="rId35"/>
    <p:sldId id="550" r:id="rId36"/>
    <p:sldId id="551" r:id="rId37"/>
    <p:sldId id="552" r:id="rId38"/>
    <p:sldId id="553" r:id="rId39"/>
    <p:sldId id="561" r:id="rId40"/>
    <p:sldId id="554" r:id="rId41"/>
    <p:sldId id="555" r:id="rId42"/>
    <p:sldId id="556" r:id="rId43"/>
    <p:sldId id="557" r:id="rId44"/>
    <p:sldId id="558" r:id="rId45"/>
    <p:sldId id="562" r:id="rId46"/>
    <p:sldId id="559" r:id="rId47"/>
    <p:sldId id="560" r:id="rId48"/>
    <p:sldId id="563" r:id="rId49"/>
    <p:sldId id="564" r:id="rId50"/>
    <p:sldId id="565" r:id="rId51"/>
    <p:sldId id="567" r:id="rId52"/>
    <p:sldId id="568" r:id="rId53"/>
    <p:sldId id="569" r:id="rId54"/>
    <p:sldId id="570" r:id="rId55"/>
    <p:sldId id="571" r:id="rId56"/>
    <p:sldId id="572" r:id="rId57"/>
    <p:sldId id="574" r:id="rId58"/>
    <p:sldId id="573" r:id="rId59"/>
    <p:sldId id="575" r:id="rId60"/>
    <p:sldId id="576" r:id="rId61"/>
    <p:sldId id="638" r:id="rId62"/>
    <p:sldId id="578" r:id="rId63"/>
    <p:sldId id="579" r:id="rId64"/>
    <p:sldId id="581" r:id="rId65"/>
    <p:sldId id="644" r:id="rId66"/>
    <p:sldId id="645" r:id="rId67"/>
    <p:sldId id="583" r:id="rId68"/>
    <p:sldId id="641" r:id="rId69"/>
    <p:sldId id="660" r:id="rId70"/>
    <p:sldId id="661" r:id="rId71"/>
    <p:sldId id="662" r:id="rId72"/>
    <p:sldId id="657" r:id="rId73"/>
    <p:sldId id="658" r:id="rId74"/>
    <p:sldId id="659" r:id="rId75"/>
    <p:sldId id="656" r:id="rId76"/>
    <p:sldId id="479" r:id="rId77"/>
  </p:sldIdLst>
  <p:sldSz cx="9144000" cy="6858000" type="screen4x3"/>
  <p:notesSz cx="9928225" cy="67976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81946" autoAdjust="0"/>
  </p:normalViewPr>
  <p:slideViewPr>
    <p:cSldViewPr>
      <p:cViewPr varScale="1">
        <p:scale>
          <a:sx n="94" d="100"/>
          <a:sy n="94" d="100"/>
        </p:scale>
        <p:origin x="1980" y="18"/>
      </p:cViewPr>
      <p:guideLst>
        <p:guide orient="horz" pos="2160"/>
        <p:guide pos="2880"/>
      </p:guideLst>
    </p:cSldViewPr>
  </p:slid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D32EA4-0519-4499-97B7-60ADC640BB95}" type="doc">
      <dgm:prSet loTypeId="urn:microsoft.com/office/officeart/2005/8/layout/cycle6" loCatId="relationship" qsTypeId="urn:microsoft.com/office/officeart/2005/8/quickstyle/simple1" qsCatId="simple" csTypeId="urn:microsoft.com/office/officeart/2005/8/colors/accent0_2" csCatId="mainScheme" phldr="1"/>
      <dgm:spPr/>
      <dgm:t>
        <a:bodyPr/>
        <a:lstStyle/>
        <a:p>
          <a:endParaRPr lang="zh-CN" altLang="en-US"/>
        </a:p>
      </dgm:t>
    </dgm:pt>
    <dgm:pt modelId="{B3302F53-CF9D-4B97-8BE2-83664B83B311}">
      <dgm:prSet phldrT="[文本]"/>
      <dgm:spPr/>
      <dgm:t>
        <a:bodyPr/>
        <a:lstStyle/>
        <a:p>
          <a:r>
            <a:rPr lang="zh-CN" altLang="en-US" dirty="0"/>
            <a:t>参与者</a:t>
          </a:r>
        </a:p>
      </dgm:t>
    </dgm:pt>
    <dgm:pt modelId="{C58CCB4C-697C-433C-930E-4874160F3FA0}" type="parTrans" cxnId="{3B909E77-FBBE-4166-AD7B-DAAC3CC690D4}">
      <dgm:prSet/>
      <dgm:spPr/>
      <dgm:t>
        <a:bodyPr/>
        <a:lstStyle/>
        <a:p>
          <a:endParaRPr lang="zh-CN" altLang="en-US"/>
        </a:p>
      </dgm:t>
    </dgm:pt>
    <dgm:pt modelId="{A295BD5A-8AC2-428B-8076-AA383E596542}" type="sibTrans" cxnId="{3B909E77-FBBE-4166-AD7B-DAAC3CC690D4}">
      <dgm:prSet/>
      <dgm:spPr/>
      <dgm:t>
        <a:bodyPr/>
        <a:lstStyle/>
        <a:p>
          <a:endParaRPr lang="zh-CN" altLang="en-US"/>
        </a:p>
      </dgm:t>
    </dgm:pt>
    <dgm:pt modelId="{8BCA5887-05C3-4063-AB65-5E7612D07DB2}">
      <dgm:prSet phldrT="[文本]"/>
      <dgm:spPr/>
      <dgm:t>
        <a:bodyPr/>
        <a:lstStyle/>
        <a:p>
          <a:endParaRPr lang="zh-CN" altLang="en-US" dirty="0"/>
        </a:p>
      </dgm:t>
    </dgm:pt>
    <dgm:pt modelId="{9738E4CA-BE33-4672-885A-2E3871DBC84C}" type="parTrans" cxnId="{D0F0C11F-D02F-43AC-A260-77313C9F192D}">
      <dgm:prSet/>
      <dgm:spPr/>
      <dgm:t>
        <a:bodyPr/>
        <a:lstStyle/>
        <a:p>
          <a:endParaRPr lang="zh-CN" altLang="en-US"/>
        </a:p>
      </dgm:t>
    </dgm:pt>
    <dgm:pt modelId="{2FB9FFFF-97BB-47FC-BA2A-E1B8921825C4}" type="sibTrans" cxnId="{D0F0C11F-D02F-43AC-A260-77313C9F192D}">
      <dgm:prSet/>
      <dgm:spPr/>
      <dgm:t>
        <a:bodyPr/>
        <a:lstStyle/>
        <a:p>
          <a:endParaRPr lang="zh-CN" altLang="en-US"/>
        </a:p>
      </dgm:t>
    </dgm:pt>
    <dgm:pt modelId="{BF129DCE-BA6B-4A65-959D-B41B41B0753F}">
      <dgm:prSet phldrT="[文本]"/>
      <dgm:spPr/>
      <dgm:t>
        <a:bodyPr/>
        <a:lstStyle/>
        <a:p>
          <a:endParaRPr lang="zh-CN" altLang="en-US"/>
        </a:p>
      </dgm:t>
    </dgm:pt>
    <dgm:pt modelId="{5BFB8F53-103B-47EB-B53F-8BC316936F2C}" type="parTrans" cxnId="{C8C4B8A0-54A5-4812-93C6-14F981EE4FE3}">
      <dgm:prSet/>
      <dgm:spPr/>
      <dgm:t>
        <a:bodyPr/>
        <a:lstStyle/>
        <a:p>
          <a:endParaRPr lang="zh-CN" altLang="en-US"/>
        </a:p>
      </dgm:t>
    </dgm:pt>
    <dgm:pt modelId="{E7D634C5-D322-4990-BFE8-5AA127A7B5A0}" type="sibTrans" cxnId="{C8C4B8A0-54A5-4812-93C6-14F981EE4FE3}">
      <dgm:prSet/>
      <dgm:spPr/>
      <dgm:t>
        <a:bodyPr/>
        <a:lstStyle/>
        <a:p>
          <a:endParaRPr lang="zh-CN" altLang="en-US"/>
        </a:p>
      </dgm:t>
    </dgm:pt>
    <dgm:pt modelId="{34A8369A-D357-4288-80A2-4FCC53B7ADD5}">
      <dgm:prSet phldrT="[文本]"/>
      <dgm:spPr/>
      <dgm:t>
        <a:bodyPr/>
        <a:lstStyle/>
        <a:p>
          <a:r>
            <a:rPr lang="zh-CN" altLang="en-US" dirty="0"/>
            <a:t>策略空间</a:t>
          </a:r>
        </a:p>
      </dgm:t>
    </dgm:pt>
    <dgm:pt modelId="{1073590B-53D4-4ECF-886D-110BA81207A4}" type="parTrans" cxnId="{7039E127-7CEC-4A60-99CA-520C3416A457}">
      <dgm:prSet/>
      <dgm:spPr/>
      <dgm:t>
        <a:bodyPr/>
        <a:lstStyle/>
        <a:p>
          <a:endParaRPr lang="zh-CN" altLang="en-US"/>
        </a:p>
      </dgm:t>
    </dgm:pt>
    <dgm:pt modelId="{C920E9C3-DCC2-44CB-906C-B82923A7041B}" type="sibTrans" cxnId="{7039E127-7CEC-4A60-99CA-520C3416A457}">
      <dgm:prSet/>
      <dgm:spPr/>
      <dgm:t>
        <a:bodyPr/>
        <a:lstStyle/>
        <a:p>
          <a:endParaRPr lang="zh-CN" altLang="en-US"/>
        </a:p>
      </dgm:t>
    </dgm:pt>
    <dgm:pt modelId="{19B15685-A35E-4E87-8620-63CEB2A1E881}">
      <dgm:prSet phldrT="[文本]"/>
      <dgm:spPr/>
      <dgm:t>
        <a:bodyPr/>
        <a:lstStyle/>
        <a:p>
          <a:r>
            <a:rPr lang="zh-CN" altLang="en-US" dirty="0"/>
            <a:t>支付函数</a:t>
          </a:r>
        </a:p>
      </dgm:t>
    </dgm:pt>
    <dgm:pt modelId="{F89C2A31-7719-4E0D-980F-C6049D8BFB98}" type="parTrans" cxnId="{2B50C787-248F-4C0B-8550-BADCC7DE6335}">
      <dgm:prSet/>
      <dgm:spPr/>
      <dgm:t>
        <a:bodyPr/>
        <a:lstStyle/>
        <a:p>
          <a:endParaRPr lang="zh-CN" altLang="en-US"/>
        </a:p>
      </dgm:t>
    </dgm:pt>
    <dgm:pt modelId="{80088CFC-6487-483D-93E7-70200654BCA9}" type="sibTrans" cxnId="{2B50C787-248F-4C0B-8550-BADCC7DE6335}">
      <dgm:prSet/>
      <dgm:spPr/>
      <dgm:t>
        <a:bodyPr/>
        <a:lstStyle/>
        <a:p>
          <a:endParaRPr lang="zh-CN" altLang="en-US"/>
        </a:p>
      </dgm:t>
    </dgm:pt>
    <dgm:pt modelId="{B4F0B00F-21BA-4B36-872B-F7D8AD50CE1C}" type="pres">
      <dgm:prSet presAssocID="{FED32EA4-0519-4499-97B7-60ADC640BB95}" presName="cycle" presStyleCnt="0">
        <dgm:presLayoutVars>
          <dgm:dir/>
          <dgm:resizeHandles val="exact"/>
        </dgm:presLayoutVars>
      </dgm:prSet>
      <dgm:spPr/>
      <dgm:t>
        <a:bodyPr/>
        <a:lstStyle/>
        <a:p>
          <a:endParaRPr lang="zh-CN" altLang="en-US"/>
        </a:p>
      </dgm:t>
    </dgm:pt>
    <dgm:pt modelId="{7BC5E62D-B6DB-4011-85EC-6A97BFAEC0FB}" type="pres">
      <dgm:prSet presAssocID="{B3302F53-CF9D-4B97-8BE2-83664B83B311}" presName="node" presStyleLbl="node1" presStyleIdx="0" presStyleCnt="3">
        <dgm:presLayoutVars>
          <dgm:bulletEnabled val="1"/>
        </dgm:presLayoutVars>
      </dgm:prSet>
      <dgm:spPr/>
      <dgm:t>
        <a:bodyPr/>
        <a:lstStyle/>
        <a:p>
          <a:endParaRPr lang="zh-CN" altLang="en-US"/>
        </a:p>
      </dgm:t>
    </dgm:pt>
    <dgm:pt modelId="{178FAE7F-3A5A-4A51-8F3D-0702EE5A29FD}" type="pres">
      <dgm:prSet presAssocID="{B3302F53-CF9D-4B97-8BE2-83664B83B311}" presName="spNode" presStyleCnt="0"/>
      <dgm:spPr/>
    </dgm:pt>
    <dgm:pt modelId="{4F3E7C55-F94C-48B8-9BF2-087FF0285E12}" type="pres">
      <dgm:prSet presAssocID="{A295BD5A-8AC2-428B-8076-AA383E596542}" presName="sibTrans" presStyleLbl="sibTrans1D1" presStyleIdx="0" presStyleCnt="3"/>
      <dgm:spPr/>
      <dgm:t>
        <a:bodyPr/>
        <a:lstStyle/>
        <a:p>
          <a:endParaRPr lang="zh-CN" altLang="en-US"/>
        </a:p>
      </dgm:t>
    </dgm:pt>
    <dgm:pt modelId="{3804F165-0F95-4B9C-B0B5-BCB56E763E2F}" type="pres">
      <dgm:prSet presAssocID="{34A8369A-D357-4288-80A2-4FCC53B7ADD5}" presName="node" presStyleLbl="node1" presStyleIdx="1" presStyleCnt="3">
        <dgm:presLayoutVars>
          <dgm:bulletEnabled val="1"/>
        </dgm:presLayoutVars>
      </dgm:prSet>
      <dgm:spPr/>
      <dgm:t>
        <a:bodyPr/>
        <a:lstStyle/>
        <a:p>
          <a:endParaRPr lang="zh-CN" altLang="en-US"/>
        </a:p>
      </dgm:t>
    </dgm:pt>
    <dgm:pt modelId="{07EB4BD9-56C3-4D73-8EB2-305D61F8C50C}" type="pres">
      <dgm:prSet presAssocID="{34A8369A-D357-4288-80A2-4FCC53B7ADD5}" presName="spNode" presStyleCnt="0"/>
      <dgm:spPr/>
    </dgm:pt>
    <dgm:pt modelId="{63AEB941-29E5-4F7E-BA76-D901B41200A1}" type="pres">
      <dgm:prSet presAssocID="{C920E9C3-DCC2-44CB-906C-B82923A7041B}" presName="sibTrans" presStyleLbl="sibTrans1D1" presStyleIdx="1" presStyleCnt="3"/>
      <dgm:spPr/>
      <dgm:t>
        <a:bodyPr/>
        <a:lstStyle/>
        <a:p>
          <a:endParaRPr lang="zh-CN" altLang="en-US"/>
        </a:p>
      </dgm:t>
    </dgm:pt>
    <dgm:pt modelId="{C6B89176-278B-4F50-B5B2-FB9618B5B377}" type="pres">
      <dgm:prSet presAssocID="{19B15685-A35E-4E87-8620-63CEB2A1E881}" presName="node" presStyleLbl="node1" presStyleIdx="2" presStyleCnt="3">
        <dgm:presLayoutVars>
          <dgm:bulletEnabled val="1"/>
        </dgm:presLayoutVars>
      </dgm:prSet>
      <dgm:spPr/>
      <dgm:t>
        <a:bodyPr/>
        <a:lstStyle/>
        <a:p>
          <a:endParaRPr lang="zh-CN" altLang="en-US"/>
        </a:p>
      </dgm:t>
    </dgm:pt>
    <dgm:pt modelId="{F9FE2879-3DFA-40EC-988E-EDD7D2C77D92}" type="pres">
      <dgm:prSet presAssocID="{19B15685-A35E-4E87-8620-63CEB2A1E881}" presName="spNode" presStyleCnt="0"/>
      <dgm:spPr/>
    </dgm:pt>
    <dgm:pt modelId="{04513FB4-2E50-4D13-A612-303C993AC73F}" type="pres">
      <dgm:prSet presAssocID="{80088CFC-6487-483D-93E7-70200654BCA9}" presName="sibTrans" presStyleLbl="sibTrans1D1" presStyleIdx="2" presStyleCnt="3"/>
      <dgm:spPr/>
      <dgm:t>
        <a:bodyPr/>
        <a:lstStyle/>
        <a:p>
          <a:endParaRPr lang="zh-CN" altLang="en-US"/>
        </a:p>
      </dgm:t>
    </dgm:pt>
  </dgm:ptLst>
  <dgm:cxnLst>
    <dgm:cxn modelId="{AEADE8AA-631F-41A0-9937-A4C760A29A51}" type="presOf" srcId="{BF129DCE-BA6B-4A65-959D-B41B41B0753F}" destId="{7BC5E62D-B6DB-4011-85EC-6A97BFAEC0FB}" srcOrd="0" destOrd="2" presId="urn:microsoft.com/office/officeart/2005/8/layout/cycle6"/>
    <dgm:cxn modelId="{9EE6D548-1E6F-4B33-9069-099D0C3EB3E0}" type="presOf" srcId="{C920E9C3-DCC2-44CB-906C-B82923A7041B}" destId="{63AEB941-29E5-4F7E-BA76-D901B41200A1}" srcOrd="0" destOrd="0" presId="urn:microsoft.com/office/officeart/2005/8/layout/cycle6"/>
    <dgm:cxn modelId="{4A106943-2E04-4432-BCB2-305706EC1EC6}" type="presOf" srcId="{34A8369A-D357-4288-80A2-4FCC53B7ADD5}" destId="{3804F165-0F95-4B9C-B0B5-BCB56E763E2F}" srcOrd="0" destOrd="0" presId="urn:microsoft.com/office/officeart/2005/8/layout/cycle6"/>
    <dgm:cxn modelId="{08B5EAA9-6F17-498C-83E5-F172EDAC1F65}" type="presOf" srcId="{19B15685-A35E-4E87-8620-63CEB2A1E881}" destId="{C6B89176-278B-4F50-B5B2-FB9618B5B377}" srcOrd="0" destOrd="0" presId="urn:microsoft.com/office/officeart/2005/8/layout/cycle6"/>
    <dgm:cxn modelId="{8779A1D8-D1A7-467F-8761-A8DA6F3DA8F8}" type="presOf" srcId="{FED32EA4-0519-4499-97B7-60ADC640BB95}" destId="{B4F0B00F-21BA-4B36-872B-F7D8AD50CE1C}" srcOrd="0" destOrd="0" presId="urn:microsoft.com/office/officeart/2005/8/layout/cycle6"/>
    <dgm:cxn modelId="{D0F0C11F-D02F-43AC-A260-77313C9F192D}" srcId="{B3302F53-CF9D-4B97-8BE2-83664B83B311}" destId="{8BCA5887-05C3-4063-AB65-5E7612D07DB2}" srcOrd="0" destOrd="0" parTransId="{9738E4CA-BE33-4672-885A-2E3871DBC84C}" sibTransId="{2FB9FFFF-97BB-47FC-BA2A-E1B8921825C4}"/>
    <dgm:cxn modelId="{199809A0-8112-4E74-93CB-8535D4331492}" type="presOf" srcId="{80088CFC-6487-483D-93E7-70200654BCA9}" destId="{04513FB4-2E50-4D13-A612-303C993AC73F}" srcOrd="0" destOrd="0" presId="urn:microsoft.com/office/officeart/2005/8/layout/cycle6"/>
    <dgm:cxn modelId="{27CB0EAB-1EB8-45C9-A423-A0B497A20999}" type="presOf" srcId="{B3302F53-CF9D-4B97-8BE2-83664B83B311}" destId="{7BC5E62D-B6DB-4011-85EC-6A97BFAEC0FB}" srcOrd="0" destOrd="0" presId="urn:microsoft.com/office/officeart/2005/8/layout/cycle6"/>
    <dgm:cxn modelId="{18AAF588-1A91-4EB6-9A6A-4D03DCFE8F86}" type="presOf" srcId="{A295BD5A-8AC2-428B-8076-AA383E596542}" destId="{4F3E7C55-F94C-48B8-9BF2-087FF0285E12}" srcOrd="0" destOrd="0" presId="urn:microsoft.com/office/officeart/2005/8/layout/cycle6"/>
    <dgm:cxn modelId="{C8C4B8A0-54A5-4812-93C6-14F981EE4FE3}" srcId="{B3302F53-CF9D-4B97-8BE2-83664B83B311}" destId="{BF129DCE-BA6B-4A65-959D-B41B41B0753F}" srcOrd="1" destOrd="0" parTransId="{5BFB8F53-103B-47EB-B53F-8BC316936F2C}" sibTransId="{E7D634C5-D322-4990-BFE8-5AA127A7B5A0}"/>
    <dgm:cxn modelId="{3B909E77-FBBE-4166-AD7B-DAAC3CC690D4}" srcId="{FED32EA4-0519-4499-97B7-60ADC640BB95}" destId="{B3302F53-CF9D-4B97-8BE2-83664B83B311}" srcOrd="0" destOrd="0" parTransId="{C58CCB4C-697C-433C-930E-4874160F3FA0}" sibTransId="{A295BD5A-8AC2-428B-8076-AA383E596542}"/>
    <dgm:cxn modelId="{53224EFF-82A4-49DA-9DE0-3698741FA33F}" type="presOf" srcId="{8BCA5887-05C3-4063-AB65-5E7612D07DB2}" destId="{7BC5E62D-B6DB-4011-85EC-6A97BFAEC0FB}" srcOrd="0" destOrd="1" presId="urn:microsoft.com/office/officeart/2005/8/layout/cycle6"/>
    <dgm:cxn modelId="{7039E127-7CEC-4A60-99CA-520C3416A457}" srcId="{FED32EA4-0519-4499-97B7-60ADC640BB95}" destId="{34A8369A-D357-4288-80A2-4FCC53B7ADD5}" srcOrd="1" destOrd="0" parTransId="{1073590B-53D4-4ECF-886D-110BA81207A4}" sibTransId="{C920E9C3-DCC2-44CB-906C-B82923A7041B}"/>
    <dgm:cxn modelId="{2B50C787-248F-4C0B-8550-BADCC7DE6335}" srcId="{FED32EA4-0519-4499-97B7-60ADC640BB95}" destId="{19B15685-A35E-4E87-8620-63CEB2A1E881}" srcOrd="2" destOrd="0" parTransId="{F89C2A31-7719-4E0D-980F-C6049D8BFB98}" sibTransId="{80088CFC-6487-483D-93E7-70200654BCA9}"/>
    <dgm:cxn modelId="{00E93A8F-317D-44AA-BDC8-0539B051C175}" type="presParOf" srcId="{B4F0B00F-21BA-4B36-872B-F7D8AD50CE1C}" destId="{7BC5E62D-B6DB-4011-85EC-6A97BFAEC0FB}" srcOrd="0" destOrd="0" presId="urn:microsoft.com/office/officeart/2005/8/layout/cycle6"/>
    <dgm:cxn modelId="{4302164E-DE6A-48E0-861D-0B2C58710A1B}" type="presParOf" srcId="{B4F0B00F-21BA-4B36-872B-F7D8AD50CE1C}" destId="{178FAE7F-3A5A-4A51-8F3D-0702EE5A29FD}" srcOrd="1" destOrd="0" presId="urn:microsoft.com/office/officeart/2005/8/layout/cycle6"/>
    <dgm:cxn modelId="{15CDA9C6-BF15-496B-87F6-5787B83F19E0}" type="presParOf" srcId="{B4F0B00F-21BA-4B36-872B-F7D8AD50CE1C}" destId="{4F3E7C55-F94C-48B8-9BF2-087FF0285E12}" srcOrd="2" destOrd="0" presId="urn:microsoft.com/office/officeart/2005/8/layout/cycle6"/>
    <dgm:cxn modelId="{2319B5E9-F304-4886-B3B3-5CED641A1A9D}" type="presParOf" srcId="{B4F0B00F-21BA-4B36-872B-F7D8AD50CE1C}" destId="{3804F165-0F95-4B9C-B0B5-BCB56E763E2F}" srcOrd="3" destOrd="0" presId="urn:microsoft.com/office/officeart/2005/8/layout/cycle6"/>
    <dgm:cxn modelId="{34597C7A-692B-42B3-8609-82DF9FC81C84}" type="presParOf" srcId="{B4F0B00F-21BA-4B36-872B-F7D8AD50CE1C}" destId="{07EB4BD9-56C3-4D73-8EB2-305D61F8C50C}" srcOrd="4" destOrd="0" presId="urn:microsoft.com/office/officeart/2005/8/layout/cycle6"/>
    <dgm:cxn modelId="{923E5E08-3574-48AB-92F5-8EAC41F3A5DA}" type="presParOf" srcId="{B4F0B00F-21BA-4B36-872B-F7D8AD50CE1C}" destId="{63AEB941-29E5-4F7E-BA76-D901B41200A1}" srcOrd="5" destOrd="0" presId="urn:microsoft.com/office/officeart/2005/8/layout/cycle6"/>
    <dgm:cxn modelId="{1C5EE96D-71C2-44FB-91FB-D7315346A571}" type="presParOf" srcId="{B4F0B00F-21BA-4B36-872B-F7D8AD50CE1C}" destId="{C6B89176-278B-4F50-B5B2-FB9618B5B377}" srcOrd="6" destOrd="0" presId="urn:microsoft.com/office/officeart/2005/8/layout/cycle6"/>
    <dgm:cxn modelId="{969A2023-45D3-4675-93B5-D9FF4195B833}" type="presParOf" srcId="{B4F0B00F-21BA-4B36-872B-F7D8AD50CE1C}" destId="{F9FE2879-3DFA-40EC-988E-EDD7D2C77D92}" srcOrd="7" destOrd="0" presId="urn:microsoft.com/office/officeart/2005/8/layout/cycle6"/>
    <dgm:cxn modelId="{4C09C375-8985-4E24-9B99-A8411311B206}" type="presParOf" srcId="{B4F0B00F-21BA-4B36-872B-F7D8AD50CE1C}" destId="{04513FB4-2E50-4D13-A612-303C993AC73F}"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5E62D-B6DB-4011-85EC-6A97BFAEC0FB}">
      <dsp:nvSpPr>
        <dsp:cNvPr id="0" name=""/>
        <dsp:cNvSpPr/>
      </dsp:nvSpPr>
      <dsp:spPr>
        <a:xfrm>
          <a:off x="1753930" y="640"/>
          <a:ext cx="1580027" cy="1027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参与者</a:t>
          </a:r>
        </a:p>
        <a:p>
          <a:pPr marL="114300" lvl="1" indent="-114300" algn="l" defTabSz="533400">
            <a:lnSpc>
              <a:spcPct val="90000"/>
            </a:lnSpc>
            <a:spcBef>
              <a:spcPct val="0"/>
            </a:spcBef>
            <a:spcAft>
              <a:spcPct val="15000"/>
            </a:spcAft>
            <a:buChar char="••"/>
          </a:pPr>
          <a:endParaRPr lang="zh-CN" altLang="en-US" sz="1200" kern="1200" dirty="0"/>
        </a:p>
        <a:p>
          <a:pPr marL="114300" lvl="1" indent="-114300" algn="l" defTabSz="533400">
            <a:lnSpc>
              <a:spcPct val="90000"/>
            </a:lnSpc>
            <a:spcBef>
              <a:spcPct val="0"/>
            </a:spcBef>
            <a:spcAft>
              <a:spcPct val="15000"/>
            </a:spcAft>
            <a:buChar char="••"/>
          </a:pPr>
          <a:endParaRPr lang="zh-CN" altLang="en-US" sz="1200" kern="1200"/>
        </a:p>
      </dsp:txBody>
      <dsp:txXfrm>
        <a:off x="1804065" y="50775"/>
        <a:ext cx="1479757" cy="926748"/>
      </dsp:txXfrm>
    </dsp:sp>
    <dsp:sp modelId="{4F3E7C55-F94C-48B8-9BF2-087FF0285E12}">
      <dsp:nvSpPr>
        <dsp:cNvPr id="0" name=""/>
        <dsp:cNvSpPr/>
      </dsp:nvSpPr>
      <dsp:spPr>
        <a:xfrm>
          <a:off x="1172867" y="514149"/>
          <a:ext cx="2742152" cy="2742152"/>
        </a:xfrm>
        <a:custGeom>
          <a:avLst/>
          <a:gdLst/>
          <a:ahLst/>
          <a:cxnLst/>
          <a:rect l="0" t="0" r="0" b="0"/>
          <a:pathLst>
            <a:path>
              <a:moveTo>
                <a:pt x="2172595" y="258683"/>
              </a:moveTo>
              <a:arcTo wR="1371076" hR="1371076" stAng="18346446" swAng="3650605"/>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804F165-0F95-4B9C-B0B5-BCB56E763E2F}">
      <dsp:nvSpPr>
        <dsp:cNvPr id="0" name=""/>
        <dsp:cNvSpPr/>
      </dsp:nvSpPr>
      <dsp:spPr>
        <a:xfrm>
          <a:off x="2941317" y="2057255"/>
          <a:ext cx="1580027" cy="1027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策略空间</a:t>
          </a:r>
        </a:p>
      </dsp:txBody>
      <dsp:txXfrm>
        <a:off x="2991452" y="2107390"/>
        <a:ext cx="1479757" cy="926748"/>
      </dsp:txXfrm>
    </dsp:sp>
    <dsp:sp modelId="{63AEB941-29E5-4F7E-BA76-D901B41200A1}">
      <dsp:nvSpPr>
        <dsp:cNvPr id="0" name=""/>
        <dsp:cNvSpPr/>
      </dsp:nvSpPr>
      <dsp:spPr>
        <a:xfrm>
          <a:off x="1172867" y="514149"/>
          <a:ext cx="2742152" cy="2742152"/>
        </a:xfrm>
        <a:custGeom>
          <a:avLst/>
          <a:gdLst/>
          <a:ahLst/>
          <a:cxnLst/>
          <a:rect l="0" t="0" r="0" b="0"/>
          <a:pathLst>
            <a:path>
              <a:moveTo>
                <a:pt x="2024348" y="2576516"/>
              </a:moveTo>
              <a:arcTo wR="1371076" hR="1371076" stAng="3692707" swAng="3414586"/>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B89176-278B-4F50-B5B2-FB9618B5B377}">
      <dsp:nvSpPr>
        <dsp:cNvPr id="0" name=""/>
        <dsp:cNvSpPr/>
      </dsp:nvSpPr>
      <dsp:spPr>
        <a:xfrm>
          <a:off x="566543" y="2057255"/>
          <a:ext cx="1580027" cy="1027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支付函数</a:t>
          </a:r>
        </a:p>
      </dsp:txBody>
      <dsp:txXfrm>
        <a:off x="616678" y="2107390"/>
        <a:ext cx="1479757" cy="926748"/>
      </dsp:txXfrm>
    </dsp:sp>
    <dsp:sp modelId="{04513FB4-2E50-4D13-A612-303C993AC73F}">
      <dsp:nvSpPr>
        <dsp:cNvPr id="0" name=""/>
        <dsp:cNvSpPr/>
      </dsp:nvSpPr>
      <dsp:spPr>
        <a:xfrm>
          <a:off x="1172867" y="514149"/>
          <a:ext cx="2742152" cy="2742152"/>
        </a:xfrm>
        <a:custGeom>
          <a:avLst/>
          <a:gdLst/>
          <a:ahLst/>
          <a:cxnLst/>
          <a:rect l="0" t="0" r="0" b="0"/>
          <a:pathLst>
            <a:path>
              <a:moveTo>
                <a:pt x="9134" y="1529080"/>
              </a:moveTo>
              <a:arcTo wR="1371076" hR="1371076" stAng="10402949" swAng="3650605"/>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3F5124E-75E3-482A-9A40-45399DE1F6CD}"/>
              </a:ext>
            </a:extLst>
          </p:cNvPr>
          <p:cNvSpPr>
            <a:spLocks noGrp="1"/>
          </p:cNvSpPr>
          <p:nvPr>
            <p:ph type="hdr" sz="quarter"/>
          </p:nvPr>
        </p:nvSpPr>
        <p:spPr>
          <a:xfrm>
            <a:off x="1" y="0"/>
            <a:ext cx="4302909" cy="340192"/>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78B449F-630F-4FF4-A013-5146B6A3BE36}"/>
              </a:ext>
            </a:extLst>
          </p:cNvPr>
          <p:cNvSpPr>
            <a:spLocks noGrp="1"/>
          </p:cNvSpPr>
          <p:nvPr>
            <p:ph type="dt" sz="quarter" idx="1"/>
          </p:nvPr>
        </p:nvSpPr>
        <p:spPr>
          <a:xfrm>
            <a:off x="5623622" y="0"/>
            <a:ext cx="4302909" cy="340192"/>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9DE7B2E4-4FAF-45E3-86BE-191F18823019}" type="datetimeFigureOut">
              <a:rPr lang="zh-CN" altLang="en-US"/>
              <a:pPr>
                <a:defRPr/>
              </a:pPr>
              <a:t>2023/11/20</a:t>
            </a:fld>
            <a:endParaRPr lang="zh-CN" altLang="en-US"/>
          </a:p>
        </p:txBody>
      </p:sp>
      <p:sp>
        <p:nvSpPr>
          <p:cNvPr id="4" name="页脚占位符 3">
            <a:extLst>
              <a:ext uri="{FF2B5EF4-FFF2-40B4-BE49-F238E27FC236}">
                <a16:creationId xmlns:a16="http://schemas.microsoft.com/office/drawing/2014/main" id="{0BD197EE-71E0-470A-86B6-BAC78928CE5B}"/>
              </a:ext>
            </a:extLst>
          </p:cNvPr>
          <p:cNvSpPr>
            <a:spLocks noGrp="1"/>
          </p:cNvSpPr>
          <p:nvPr>
            <p:ph type="ftr" sz="quarter" idx="2"/>
          </p:nvPr>
        </p:nvSpPr>
        <p:spPr>
          <a:xfrm>
            <a:off x="1" y="6455944"/>
            <a:ext cx="4302909" cy="34019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A3244031-4621-46C2-9F3E-0B05E0873940}"/>
              </a:ext>
            </a:extLst>
          </p:cNvPr>
          <p:cNvSpPr>
            <a:spLocks noGrp="1"/>
          </p:cNvSpPr>
          <p:nvPr>
            <p:ph type="sldNum" sz="quarter" idx="3"/>
          </p:nvPr>
        </p:nvSpPr>
        <p:spPr>
          <a:xfrm>
            <a:off x="5623622" y="6455944"/>
            <a:ext cx="4302909" cy="34019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3D1A1B6-251A-40CA-86EB-BB2B8F052872}"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646A5E4-6409-4846-AE82-8F3AA6224457}"/>
              </a:ext>
            </a:extLst>
          </p:cNvPr>
          <p:cNvSpPr>
            <a:spLocks noGrp="1"/>
          </p:cNvSpPr>
          <p:nvPr>
            <p:ph type="hdr" sz="quarter"/>
          </p:nvPr>
        </p:nvSpPr>
        <p:spPr>
          <a:xfrm>
            <a:off x="1" y="0"/>
            <a:ext cx="4302909" cy="340192"/>
          </a:xfrm>
          <a:prstGeom prst="rect">
            <a:avLst/>
          </a:prstGeom>
        </p:spPr>
        <p:txBody>
          <a:bodyPr vert="horz" lIns="93174" tIns="46587" rIns="93174" bIns="46587"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BD680594-155F-4937-B4E5-1B07375C3B83}"/>
              </a:ext>
            </a:extLst>
          </p:cNvPr>
          <p:cNvSpPr>
            <a:spLocks noGrp="1"/>
          </p:cNvSpPr>
          <p:nvPr>
            <p:ph type="dt" idx="1"/>
          </p:nvPr>
        </p:nvSpPr>
        <p:spPr>
          <a:xfrm>
            <a:off x="5623622" y="0"/>
            <a:ext cx="4302909" cy="340192"/>
          </a:xfrm>
          <a:prstGeom prst="rect">
            <a:avLst/>
          </a:prstGeom>
        </p:spPr>
        <p:txBody>
          <a:bodyPr vert="horz" lIns="93174" tIns="46587" rIns="93174" bIns="46587" rtlCol="0"/>
          <a:lstStyle>
            <a:lvl1pPr algn="r" eaLnBrk="1" fontAlgn="auto" hangingPunct="1">
              <a:spcBef>
                <a:spcPts val="0"/>
              </a:spcBef>
              <a:spcAft>
                <a:spcPts val="0"/>
              </a:spcAft>
              <a:defRPr sz="1200">
                <a:latin typeface="+mn-lt"/>
                <a:ea typeface="+mn-ea"/>
              </a:defRPr>
            </a:lvl1pPr>
          </a:lstStyle>
          <a:p>
            <a:pPr>
              <a:defRPr/>
            </a:pPr>
            <a:fld id="{082EB0AF-2369-4CDF-B0AC-A932DD2463CB}" type="datetimeFigureOut">
              <a:rPr lang="zh-CN" altLang="en-US"/>
              <a:pPr>
                <a:defRPr/>
              </a:pPr>
              <a:t>2023/11/20</a:t>
            </a:fld>
            <a:endParaRPr lang="zh-CN" altLang="en-US"/>
          </a:p>
        </p:txBody>
      </p:sp>
      <p:sp>
        <p:nvSpPr>
          <p:cNvPr id="4" name="幻灯片图像占位符 3">
            <a:extLst>
              <a:ext uri="{FF2B5EF4-FFF2-40B4-BE49-F238E27FC236}">
                <a16:creationId xmlns:a16="http://schemas.microsoft.com/office/drawing/2014/main" id="{E5BF7ABD-A034-43E8-A5DF-CBABD6CA81BE}"/>
              </a:ext>
            </a:extLst>
          </p:cNvPr>
          <p:cNvSpPr>
            <a:spLocks noGrp="1" noRot="1" noChangeAspect="1"/>
          </p:cNvSpPr>
          <p:nvPr>
            <p:ph type="sldImg" idx="2"/>
          </p:nvPr>
        </p:nvSpPr>
        <p:spPr>
          <a:xfrm>
            <a:off x="3265488" y="511175"/>
            <a:ext cx="3397250" cy="2547938"/>
          </a:xfrm>
          <a:prstGeom prst="rect">
            <a:avLst/>
          </a:prstGeom>
          <a:noFill/>
          <a:ln w="12700">
            <a:solidFill>
              <a:prstClr val="black"/>
            </a:solidFill>
          </a:ln>
        </p:spPr>
        <p:txBody>
          <a:bodyPr vert="horz" lIns="93174" tIns="46587" rIns="93174" bIns="46587" rtlCol="0" anchor="ctr"/>
          <a:lstStyle/>
          <a:p>
            <a:pPr lvl="0"/>
            <a:endParaRPr lang="zh-CN" altLang="en-US" noProof="0"/>
          </a:p>
        </p:txBody>
      </p:sp>
      <p:sp>
        <p:nvSpPr>
          <p:cNvPr id="5" name="备注占位符 4">
            <a:extLst>
              <a:ext uri="{FF2B5EF4-FFF2-40B4-BE49-F238E27FC236}">
                <a16:creationId xmlns:a16="http://schemas.microsoft.com/office/drawing/2014/main" id="{A8C485B6-E042-4040-83D0-1F9683126F54}"/>
              </a:ext>
            </a:extLst>
          </p:cNvPr>
          <p:cNvSpPr>
            <a:spLocks noGrp="1"/>
          </p:cNvSpPr>
          <p:nvPr>
            <p:ph type="body" sz="quarter" idx="3"/>
          </p:nvPr>
        </p:nvSpPr>
        <p:spPr>
          <a:xfrm>
            <a:off x="993501" y="3229512"/>
            <a:ext cx="7941224" cy="3058646"/>
          </a:xfrm>
          <a:prstGeom prst="rect">
            <a:avLst/>
          </a:prstGeom>
        </p:spPr>
        <p:txBody>
          <a:bodyPr vert="horz" lIns="93174" tIns="46587" rIns="93174" bIns="46587"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781873C-6D2B-4F1B-B07B-0C8F6FED4AF7}"/>
              </a:ext>
            </a:extLst>
          </p:cNvPr>
          <p:cNvSpPr>
            <a:spLocks noGrp="1"/>
          </p:cNvSpPr>
          <p:nvPr>
            <p:ph type="ftr" sz="quarter" idx="4"/>
          </p:nvPr>
        </p:nvSpPr>
        <p:spPr>
          <a:xfrm>
            <a:off x="1" y="6455944"/>
            <a:ext cx="4302909" cy="340192"/>
          </a:xfrm>
          <a:prstGeom prst="rect">
            <a:avLst/>
          </a:prstGeom>
        </p:spPr>
        <p:txBody>
          <a:bodyPr vert="horz" lIns="93174" tIns="46587" rIns="93174" bIns="46587"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07F0E0D6-86B0-4104-85B7-5CA47F77A008}"/>
              </a:ext>
            </a:extLst>
          </p:cNvPr>
          <p:cNvSpPr>
            <a:spLocks noGrp="1"/>
          </p:cNvSpPr>
          <p:nvPr>
            <p:ph type="sldNum" sz="quarter" idx="5"/>
          </p:nvPr>
        </p:nvSpPr>
        <p:spPr>
          <a:xfrm>
            <a:off x="5623622" y="6455944"/>
            <a:ext cx="4302909" cy="340192"/>
          </a:xfrm>
          <a:prstGeom prst="rect">
            <a:avLst/>
          </a:prstGeom>
        </p:spPr>
        <p:txBody>
          <a:bodyPr vert="horz" wrap="square" lIns="93174" tIns="46587" rIns="93174" bIns="46587"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4C733EB-D7BD-41E0-98E0-B794D90082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FA1EDE-2FD3-487A-86C0-B36934A4075E}" type="slidenum">
              <a:rPr lang="zh-CN" altLang="en-US" smtClean="0"/>
              <a:pPr>
                <a:spcBef>
                  <a:spcPct val="0"/>
                </a:spcBef>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900C09-08CD-400C-831C-B9DEFB8ABA5C}" type="slidenum">
              <a:rPr lang="en-US" altLang="zh-CN" smtClean="0">
                <a:solidFill>
                  <a:srgbClr val="000000"/>
                </a:solidFill>
                <a:latin typeface="Arial" panose="020B0604020202020204" pitchFamily="34" charset="0"/>
              </a:rPr>
              <a:pPr>
                <a:spcBef>
                  <a:spcPct val="0"/>
                </a:spcBef>
              </a:pPr>
              <a:t>12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900C09-08CD-400C-831C-B9DEFB8ABA5C}" type="slidenum">
              <a:rPr lang="en-US" altLang="zh-CN" smtClean="0">
                <a:solidFill>
                  <a:srgbClr val="000000"/>
                </a:solidFill>
                <a:latin typeface="Arial" panose="020B0604020202020204" pitchFamily="34" charset="0"/>
              </a:rPr>
              <a:pPr>
                <a:spcBef>
                  <a:spcPct val="0"/>
                </a:spcBef>
              </a:pPr>
              <a:t>13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397962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424988D-A166-4EBE-9C68-23C19C3BB5CD}" type="slidenum">
              <a:rPr lang="en-US" altLang="zh-CN" smtClean="0">
                <a:solidFill>
                  <a:srgbClr val="000000"/>
                </a:solidFill>
                <a:latin typeface="Arial" panose="020B0604020202020204" pitchFamily="34" charset="0"/>
              </a:rPr>
              <a:pPr>
                <a:spcBef>
                  <a:spcPct val="0"/>
                </a:spcBef>
              </a:pPr>
              <a:t>14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6EC3755-500D-4F4A-A6AD-D1417EDF741F}" type="slidenum">
              <a:rPr lang="en-US" altLang="zh-CN" smtClean="0">
                <a:solidFill>
                  <a:srgbClr val="000000"/>
                </a:solidFill>
                <a:latin typeface="Arial" panose="020B0604020202020204" pitchFamily="34" charset="0"/>
              </a:rPr>
              <a:pPr>
                <a:spcBef>
                  <a:spcPct val="0"/>
                </a:spcBef>
              </a:pPr>
              <a:t>15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767EFF9-E674-4B4C-B8E0-5E3CC5E4DCEA}" type="slidenum">
              <a:rPr lang="en-US" altLang="zh-CN" smtClean="0">
                <a:solidFill>
                  <a:srgbClr val="000000"/>
                </a:solidFill>
                <a:latin typeface="Arial" panose="020B0604020202020204" pitchFamily="34" charset="0"/>
              </a:rPr>
              <a:pPr>
                <a:spcBef>
                  <a:spcPct val="0"/>
                </a:spcBef>
              </a:pPr>
              <a:t>16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C250598-5296-4C9E-A206-5E60C9B4A3C0}" type="slidenum">
              <a:rPr lang="en-US" altLang="zh-CN" smtClean="0">
                <a:solidFill>
                  <a:srgbClr val="000000"/>
                </a:solidFill>
                <a:latin typeface="Arial" panose="020B0604020202020204" pitchFamily="34" charset="0"/>
              </a:rPr>
              <a:pPr>
                <a:spcBef>
                  <a:spcPct val="0"/>
                </a:spcBef>
              </a:pPr>
              <a:t>17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8DF0F98-9C84-407B-B8EA-B49FFE08E4BA}" type="slidenum">
              <a:rPr lang="en-US" altLang="zh-CN" smtClean="0">
                <a:solidFill>
                  <a:srgbClr val="000000"/>
                </a:solidFill>
                <a:latin typeface="Arial" panose="020B0604020202020204" pitchFamily="34" charset="0"/>
              </a:rPr>
              <a:pPr>
                <a:spcBef>
                  <a:spcPct val="0"/>
                </a:spcBef>
              </a:pPr>
              <a:t>18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F393AD1-0F51-4EF5-A044-6B0F10031265}" type="slidenum">
              <a:rPr lang="en-US" altLang="zh-CN" smtClean="0">
                <a:solidFill>
                  <a:srgbClr val="000000"/>
                </a:solidFill>
                <a:latin typeface="Arial" panose="020B0604020202020204" pitchFamily="34" charset="0"/>
              </a:rPr>
              <a:pPr>
                <a:spcBef>
                  <a:spcPct val="0"/>
                </a:spcBef>
              </a:pPr>
              <a:t>19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644D7F-23D2-4B34-BA94-BBC3414BBDE8}" type="slidenum">
              <a:rPr lang="en-US" altLang="zh-CN" smtClean="0">
                <a:solidFill>
                  <a:srgbClr val="000000"/>
                </a:solidFill>
                <a:latin typeface="Arial" panose="020B0604020202020204" pitchFamily="34" charset="0"/>
              </a:rPr>
              <a:pPr>
                <a:spcBef>
                  <a:spcPct val="0"/>
                </a:spcBef>
              </a:pPr>
              <a:t>20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0B2E80B-36EC-40DD-8FFA-8F4803E5556C}" type="slidenum">
              <a:rPr lang="en-US" altLang="zh-CN" smtClean="0">
                <a:solidFill>
                  <a:srgbClr val="000000"/>
                </a:solidFill>
                <a:latin typeface="Arial" panose="020B0604020202020204" pitchFamily="34" charset="0"/>
              </a:rPr>
              <a:pPr>
                <a:spcBef>
                  <a:spcPct val="0"/>
                </a:spcBef>
              </a:pPr>
              <a:t>21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F149571-C2BA-4550-8435-6449426CFD18}" type="slidenum">
              <a:rPr lang="en-US" altLang="zh-CN" smtClean="0">
                <a:solidFill>
                  <a:srgbClr val="000000"/>
                </a:solidFill>
                <a:latin typeface="Arial" panose="020B0604020202020204" pitchFamily="34" charset="0"/>
              </a:rPr>
              <a:pPr>
                <a:spcBef>
                  <a:spcPct val="0"/>
                </a:spcBef>
              </a:pPr>
              <a:t>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EC87975-B373-4342-BB0C-B83A1F7B92BF}" type="slidenum">
              <a:rPr lang="en-US" altLang="zh-CN" smtClean="0">
                <a:solidFill>
                  <a:srgbClr val="000000"/>
                </a:solidFill>
                <a:latin typeface="Arial" panose="020B0604020202020204" pitchFamily="34" charset="0"/>
              </a:rPr>
              <a:pPr>
                <a:spcBef>
                  <a:spcPct val="0"/>
                </a:spcBef>
              </a:pPr>
              <a:t>22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3F44DC-AB88-441A-B19B-6C1A6CF2504E}" type="slidenum">
              <a:rPr lang="en-US" altLang="zh-CN" smtClean="0">
                <a:solidFill>
                  <a:srgbClr val="000000"/>
                </a:solidFill>
                <a:latin typeface="Arial" panose="020B0604020202020204" pitchFamily="34" charset="0"/>
              </a:rPr>
              <a:pPr>
                <a:spcBef>
                  <a:spcPct val="0"/>
                </a:spcBef>
              </a:pPr>
              <a:t>23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dirty="0">
                <a:solidFill>
                  <a:srgbClr val="000000"/>
                </a:solidFill>
                <a:ea typeface="文鼎CS中黑" pitchFamily="49" charset="-122"/>
              </a:rPr>
              <a:t>生活中的智猪博弈的</a:t>
            </a:r>
            <a:r>
              <a:rPr lang="zh-CN" altLang="en-US" sz="1200" dirty="0">
                <a:solidFill>
                  <a:srgbClr val="000000"/>
                </a:solidFill>
                <a:ea typeface="楷体_GB2312" pitchFamily="49" charset="-122"/>
              </a:rPr>
              <a:t>例子</a:t>
            </a:r>
          </a:p>
          <a:p>
            <a:pPr eaLnBrk="1" hangingPunct="1">
              <a:spcBef>
                <a:spcPct val="0"/>
              </a:spcBef>
            </a:pPr>
            <a:endParaRPr lang="en-US" altLang="zh-CN" b="1" dirty="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F7FC49-1E33-4B48-A421-47ADA7CC8434}" type="slidenum">
              <a:rPr lang="en-US" altLang="zh-CN" smtClean="0">
                <a:solidFill>
                  <a:srgbClr val="000000"/>
                </a:solidFill>
                <a:latin typeface="Arial" panose="020B0604020202020204" pitchFamily="34" charset="0"/>
              </a:rPr>
              <a:pPr>
                <a:spcBef>
                  <a:spcPct val="0"/>
                </a:spcBef>
              </a:pPr>
              <a:t>24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70A99F4-9EE8-41C2-AE13-574FAAA755AF}" type="slidenum">
              <a:rPr lang="en-US" altLang="zh-CN" smtClean="0">
                <a:solidFill>
                  <a:srgbClr val="000000"/>
                </a:solidFill>
                <a:latin typeface="Arial" panose="020B0604020202020204" pitchFamily="34" charset="0"/>
              </a:rPr>
              <a:pPr>
                <a:spcBef>
                  <a:spcPct val="0"/>
                </a:spcBef>
              </a:pPr>
              <a:t>25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0917EBE-F119-4CDC-9D73-D37B00F11233}" type="slidenum">
              <a:rPr lang="en-US" altLang="zh-CN" smtClean="0">
                <a:solidFill>
                  <a:srgbClr val="000000"/>
                </a:solidFill>
                <a:latin typeface="Arial" panose="020B0604020202020204" pitchFamily="34" charset="0"/>
              </a:rPr>
              <a:pPr>
                <a:spcBef>
                  <a:spcPct val="0"/>
                </a:spcBef>
              </a:pPr>
              <a:t>26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AFFD22-BCA5-4EC4-BCF4-57F3BE383FBF}" type="slidenum">
              <a:rPr lang="en-US" altLang="zh-CN" smtClean="0">
                <a:solidFill>
                  <a:srgbClr val="000000"/>
                </a:solidFill>
                <a:latin typeface="Arial" panose="020B0604020202020204" pitchFamily="34" charset="0"/>
              </a:rPr>
              <a:pPr>
                <a:spcBef>
                  <a:spcPct val="0"/>
                </a:spcBef>
              </a:pPr>
              <a:t>27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FED3D2F-1576-4D08-9B2D-ADCE57DC0676}" type="slidenum">
              <a:rPr lang="en-US" altLang="zh-CN" smtClean="0">
                <a:solidFill>
                  <a:srgbClr val="000000"/>
                </a:solidFill>
                <a:latin typeface="Arial" panose="020B0604020202020204" pitchFamily="34" charset="0"/>
              </a:rPr>
              <a:pPr>
                <a:spcBef>
                  <a:spcPct val="0"/>
                </a:spcBef>
              </a:pPr>
              <a:t>28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AF69539-0FFB-4868-8D4A-8EFF22210D20}" type="slidenum">
              <a:rPr lang="en-US" altLang="zh-CN" smtClean="0">
                <a:solidFill>
                  <a:srgbClr val="000000"/>
                </a:solidFill>
                <a:latin typeface="Arial" panose="020B0604020202020204" pitchFamily="34" charset="0"/>
              </a:rPr>
              <a:pPr>
                <a:spcBef>
                  <a:spcPct val="0"/>
                </a:spcBef>
              </a:pPr>
              <a:t>29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9F39210-1746-4724-853D-BEA8DB3C19FD}" type="slidenum">
              <a:rPr lang="en-US" altLang="zh-CN" smtClean="0">
                <a:solidFill>
                  <a:srgbClr val="000000"/>
                </a:solidFill>
                <a:latin typeface="Arial" panose="020B0604020202020204" pitchFamily="34" charset="0"/>
              </a:rPr>
              <a:pPr>
                <a:spcBef>
                  <a:spcPct val="0"/>
                </a:spcBef>
              </a:pPr>
              <a:t>30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B6C9ED2-0823-4909-97F6-BE7F6836C170}" type="slidenum">
              <a:rPr lang="en-US" altLang="zh-CN" smtClean="0">
                <a:solidFill>
                  <a:srgbClr val="000000"/>
                </a:solidFill>
                <a:latin typeface="Arial" panose="020B0604020202020204" pitchFamily="34" charset="0"/>
              </a:rPr>
              <a:pPr>
                <a:spcBef>
                  <a:spcPct val="0"/>
                </a:spcBef>
              </a:pPr>
              <a:t>31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1.</a:t>
            </a:r>
            <a:r>
              <a:rPr lang="zh-CN" altLang="en-US"/>
              <a:t>博弈论是一门十分有趣但理论上十分深奥的学问</a:t>
            </a:r>
            <a:endParaRPr lang="en-US" altLang="zh-CN"/>
          </a:p>
          <a:p>
            <a:r>
              <a:rPr lang="en-US" altLang="zh-CN"/>
              <a:t>2</a:t>
            </a:r>
            <a:r>
              <a:rPr lang="zh-CN" altLang="en-US"/>
              <a:t>本节介绍一些大家能够凭直观或简单分析就能把握的例子，为大家介绍博弈论的基本感念及应用</a:t>
            </a:r>
            <a:endParaRPr lang="en-US" altLang="zh-CN"/>
          </a:p>
          <a:p>
            <a:pPr eaLnBrk="1" hangingPunct="1">
              <a:spcBef>
                <a:spcPct val="0"/>
              </a:spcBef>
            </a:pPr>
            <a:r>
              <a:rPr lang="en-US" altLang="zh-CN"/>
              <a:t>3</a:t>
            </a:r>
            <a:r>
              <a:rPr lang="zh-CN" altLang="en-US"/>
              <a:t>这些例子也是我们在日常生活中经常所遇到的问题或观察到的现象。</a:t>
            </a:r>
          </a:p>
          <a:p>
            <a:pPr eaLnBrk="1" hangingPunct="1">
              <a:spcBef>
                <a:spcPct val="0"/>
              </a:spcBef>
            </a:pPr>
            <a:endParaRPr lang="en-US" altLang="zh-CN" b="1"/>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74CA07F-FE4C-437F-AB01-A65F40B7362E}" type="slidenum">
              <a:rPr lang="en-US" altLang="zh-CN" smtClean="0">
                <a:solidFill>
                  <a:srgbClr val="000000"/>
                </a:solidFill>
                <a:latin typeface="Arial" panose="020B0604020202020204" pitchFamily="34" charset="0"/>
              </a:rPr>
              <a:pPr>
                <a:spcBef>
                  <a:spcPct val="0"/>
                </a:spcBef>
              </a:pPr>
              <a:t>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solidFill>
                  <a:srgbClr val="000000"/>
                </a:solidFill>
                <a:latin typeface="宋体" panose="02010600030101010101" pitchFamily="2" charset="-122"/>
              </a:rPr>
              <a:t>大人物、大公司对声誉十分看重，因而有一些不良人物或公司通过诽谤大人物、大公司企图迫使大人物、大公司花钱“私了”而获利。这是因为，尽管对于一些无端的指控，大人物、大公司可望通过法律手段（打官司）而出清了结，但打官司请律师会增加他们额外的成本。如果能花稍少一些钱“私了”，则既使自己清白又省钱，同时诽谤者也获得收入</a:t>
            </a:r>
            <a:endParaRPr lang="en-US" altLang="zh-CN" b="1"/>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98A2A71-3A01-48EB-B0C7-F480C391837F}" type="slidenum">
              <a:rPr lang="en-US" altLang="zh-CN" smtClean="0">
                <a:solidFill>
                  <a:srgbClr val="000000"/>
                </a:solidFill>
                <a:latin typeface="Arial" panose="020B0604020202020204" pitchFamily="34" charset="0"/>
              </a:rPr>
              <a:pPr>
                <a:spcBef>
                  <a:spcPct val="0"/>
                </a:spcBef>
              </a:pPr>
              <a:t>32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19B05E8-2F8E-46B9-A5C4-530BF099C791}" type="slidenum">
              <a:rPr lang="en-US" altLang="zh-CN" smtClean="0">
                <a:solidFill>
                  <a:srgbClr val="000000"/>
                </a:solidFill>
                <a:latin typeface="Arial" panose="020B0604020202020204" pitchFamily="34" charset="0"/>
              </a:rPr>
              <a:pPr>
                <a:spcBef>
                  <a:spcPct val="0"/>
                </a:spcBef>
              </a:pPr>
              <a:t>33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373AA5E-8038-43F4-ABCF-9207D41FE67C}" type="slidenum">
              <a:rPr lang="en-US" altLang="zh-CN" smtClean="0">
                <a:solidFill>
                  <a:srgbClr val="000000"/>
                </a:solidFill>
                <a:latin typeface="Arial" panose="020B0604020202020204" pitchFamily="34" charset="0"/>
              </a:rPr>
              <a:pPr>
                <a:spcBef>
                  <a:spcPct val="0"/>
                </a:spcBef>
              </a:pPr>
              <a:t>34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solidFill>
                  <a:srgbClr val="000000"/>
                </a:solidFill>
                <a:latin typeface="宋体" panose="02010600030101010101" pitchFamily="2" charset="-122"/>
              </a:rPr>
              <a:t>不对称信息指一些局中人拥有别的局中人不拥有的“</a:t>
            </a:r>
            <a:r>
              <a:rPr lang="zh-CN" altLang="en-US" b="1" i="1" dirty="0">
                <a:solidFill>
                  <a:srgbClr val="FF0000"/>
                </a:solidFill>
                <a:latin typeface="宋体" panose="02010600030101010101" pitchFamily="2" charset="-122"/>
              </a:rPr>
              <a:t>私人信息”</a:t>
            </a:r>
            <a:r>
              <a:rPr lang="zh-CN" altLang="en-US" dirty="0">
                <a:solidFill>
                  <a:srgbClr val="000000"/>
                </a:solidFill>
                <a:latin typeface="宋体" panose="02010600030101010101" pitchFamily="2" charset="-122"/>
              </a:rPr>
              <a:t>，也就是说一些局中人知道别的局中人不知道的某些情况。</a:t>
            </a:r>
          </a:p>
          <a:p>
            <a:pPr eaLnBrk="1" hangingPunct="1">
              <a:spcBef>
                <a:spcPct val="0"/>
              </a:spcBef>
            </a:pPr>
            <a:endParaRPr lang="en-US" altLang="zh-CN" dirty="0">
              <a:solidFill>
                <a:srgbClr val="000000"/>
              </a:solidFill>
              <a:latin typeface="宋体" panose="02010600030101010101" pitchFamily="2" charset="-122"/>
            </a:endParaRPr>
          </a:p>
          <a:p>
            <a:pPr eaLnBrk="1" hangingPunct="1">
              <a:spcBef>
                <a:spcPct val="0"/>
              </a:spcBef>
            </a:pPr>
            <a:r>
              <a:rPr lang="zh-CN" altLang="en-US" dirty="0">
                <a:solidFill>
                  <a:srgbClr val="000000"/>
                </a:solidFill>
                <a:latin typeface="宋体" panose="02010600030101010101" pitchFamily="2" charset="-122"/>
              </a:rPr>
              <a:t>博弈论作为经济学研究的有力工具，真正大行其道是在</a:t>
            </a:r>
            <a:r>
              <a:rPr lang="en-US" altLang="zh-CN" dirty="0">
                <a:solidFill>
                  <a:srgbClr val="000000"/>
                </a:solidFill>
                <a:latin typeface="宋体" panose="02010600030101010101" pitchFamily="2" charset="-122"/>
              </a:rPr>
              <a:t>70</a:t>
            </a:r>
            <a:r>
              <a:rPr lang="zh-CN" altLang="en-US" dirty="0">
                <a:solidFill>
                  <a:srgbClr val="000000"/>
                </a:solidFill>
                <a:latin typeface="宋体" panose="02010600030101010101" pitchFamily="2" charset="-122"/>
              </a:rPr>
              <a:t>年代不对称信息下经济行为分析的兴起。</a:t>
            </a:r>
            <a:endParaRPr lang="en-US" altLang="zh-CN" dirty="0">
              <a:solidFill>
                <a:srgbClr val="000000"/>
              </a:solidFill>
              <a:latin typeface="宋体" panose="02010600030101010101" pitchFamily="2" charset="-122"/>
            </a:endParaRPr>
          </a:p>
          <a:p>
            <a:pPr eaLnBrk="1" hangingPunct="1">
              <a:spcBef>
                <a:spcPct val="0"/>
              </a:spcBef>
            </a:pPr>
            <a:r>
              <a:rPr lang="zh-CN" altLang="en-US" dirty="0">
                <a:solidFill>
                  <a:srgbClr val="000000"/>
                </a:solidFill>
                <a:latin typeface="宋体" panose="02010600030101010101" pitchFamily="2" charset="-122"/>
              </a:rPr>
              <a:t>下面用一些例子说明这种情形下的博弈行为。</a:t>
            </a:r>
            <a:endParaRPr lang="en-US" altLang="zh-CN" b="1" dirty="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1ADB3-91A5-4A5C-AE31-EC93B69075A8}" type="slidenum">
              <a:rPr lang="en-US" altLang="zh-CN" smtClean="0">
                <a:solidFill>
                  <a:srgbClr val="000000"/>
                </a:solidFill>
                <a:latin typeface="Arial" panose="020B0604020202020204" pitchFamily="34" charset="0"/>
              </a:rPr>
              <a:pPr>
                <a:spcBef>
                  <a:spcPct val="0"/>
                </a:spcBef>
              </a:pPr>
              <a:t>35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spcBef>
                <a:spcPct val="0"/>
              </a:spcBef>
            </a:pPr>
            <a:r>
              <a:rPr lang="zh-CN" altLang="en-US" sz="2200" dirty="0">
                <a:latin typeface="Arial" panose="020B0604020202020204" pitchFamily="34" charset="0"/>
              </a:rPr>
              <a:t>在发达国家，二手车（旧车）的价格往往比新车差一大截，即使旧车本身没有什么质量问题，一旦旧车进入二手车市场，其价格就会与新车相比差得老远。在我国许多城市，二手车市场甚至难以建立起来，原因是进入市场的买车人太少。这是为什么呢？二手车市场的博弈理论为我们解答了这个谜。</a:t>
            </a:r>
          </a:p>
          <a:p>
            <a:pPr eaLnBrk="1" hangingPunct="1">
              <a:spcBef>
                <a:spcPct val="0"/>
              </a:spcBef>
            </a:pPr>
            <a:endParaRPr lang="en-US" altLang="zh-CN" b="1" dirty="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310834F-0894-4D41-A21C-90FDCE916EE8}" type="slidenum">
              <a:rPr lang="en-US" altLang="zh-CN" smtClean="0">
                <a:solidFill>
                  <a:srgbClr val="000000"/>
                </a:solidFill>
                <a:latin typeface="Arial" panose="020B0604020202020204" pitchFamily="34" charset="0"/>
              </a:rPr>
              <a:pPr>
                <a:spcBef>
                  <a:spcPct val="0"/>
                </a:spcBef>
              </a:pPr>
              <a:t>36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solidFill>
                <a:srgbClr val="000000"/>
              </a:solidFill>
              <a:latin typeface="宋体" panose="02010600030101010101" pitchFamily="2" charset="-122"/>
            </a:endParaRPr>
          </a:p>
          <a:p>
            <a:pPr eaLnBrk="1" hangingPunct="1">
              <a:spcBef>
                <a:spcPct val="0"/>
              </a:spcBef>
            </a:pPr>
            <a:endParaRPr lang="en-US" altLang="zh-CN" b="1" dirty="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E5ED2BD-6A88-4A04-A0AF-97FD47815C1A}" type="slidenum">
              <a:rPr lang="en-US" altLang="zh-CN" smtClean="0">
                <a:solidFill>
                  <a:srgbClr val="000000"/>
                </a:solidFill>
                <a:latin typeface="Arial" panose="020B0604020202020204" pitchFamily="34" charset="0"/>
              </a:rPr>
              <a:pPr>
                <a:spcBef>
                  <a:spcPct val="0"/>
                </a:spcBef>
              </a:pPr>
              <a:t>37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7B5137-ABCA-40FE-A1B0-35DF82141062}" type="slidenum">
              <a:rPr lang="en-US" altLang="zh-CN" smtClean="0">
                <a:solidFill>
                  <a:srgbClr val="000000"/>
                </a:solidFill>
                <a:latin typeface="Arial" panose="020B0604020202020204" pitchFamily="34" charset="0"/>
              </a:rPr>
              <a:pPr>
                <a:spcBef>
                  <a:spcPct val="0"/>
                </a:spcBef>
              </a:pPr>
              <a:t>38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438AF19-65EB-4F4F-831D-242DBA672E7F}" type="slidenum">
              <a:rPr lang="en-US" altLang="zh-CN" smtClean="0">
                <a:solidFill>
                  <a:srgbClr val="000000"/>
                </a:solidFill>
                <a:latin typeface="Arial" panose="020B0604020202020204" pitchFamily="34" charset="0"/>
              </a:rPr>
              <a:pPr>
                <a:spcBef>
                  <a:spcPct val="0"/>
                </a:spcBef>
              </a:pPr>
              <a:t>39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围标是一个招标投标的专业术语，也称为串通投标，它是指几个投标人之间相互约定，一致抬高或压低投标报价进行投标，通过限制竞争，排挤其他投标人，使某个利益相关者中标，从而谋取利益的手段和行为。</a:t>
            </a:r>
            <a:endParaRPr lang="en-US" altLang="zh-CN" b="1" dirty="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EDCB4FE-D745-46A0-8704-6BB1BE2800AA}" type="slidenum">
              <a:rPr lang="en-US" altLang="zh-CN" smtClean="0">
                <a:solidFill>
                  <a:srgbClr val="000000"/>
                </a:solidFill>
                <a:latin typeface="Arial" panose="020B0604020202020204" pitchFamily="34" charset="0"/>
              </a:rPr>
              <a:pPr>
                <a:spcBef>
                  <a:spcPct val="0"/>
                </a:spcBef>
              </a:pPr>
              <a:t>40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4B38A6C-8400-4A81-9B83-EE56D4E46312}" type="slidenum">
              <a:rPr lang="en-US" altLang="zh-CN" smtClean="0">
                <a:solidFill>
                  <a:srgbClr val="000000"/>
                </a:solidFill>
                <a:latin typeface="Arial" panose="020B0604020202020204" pitchFamily="34" charset="0"/>
              </a:rPr>
              <a:pPr>
                <a:spcBef>
                  <a:spcPct val="0"/>
                </a:spcBef>
              </a:pPr>
              <a:t>41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两个小偷甲和乙联手作案，闯入民宅被警方逮捕但并未获得证据。警方将两人分别置于两间房间分开审讯，政策如下</a:t>
            </a:r>
          </a:p>
          <a:p>
            <a:pPr eaLnBrk="1" hangingPunct="1">
              <a:spcBef>
                <a:spcPct val="0"/>
              </a:spcBef>
            </a:pPr>
            <a:endParaRPr lang="en-US" altLang="zh-CN" b="1"/>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812CD85-8130-4AE3-8671-4652DAC68C1B}" type="slidenum">
              <a:rPr lang="en-US" altLang="zh-CN" smtClean="0">
                <a:solidFill>
                  <a:srgbClr val="000000"/>
                </a:solidFill>
                <a:latin typeface="Arial" panose="020B0604020202020204" pitchFamily="34" charset="0"/>
              </a:rPr>
              <a:pPr>
                <a:spcBef>
                  <a:spcPct val="0"/>
                </a:spcBef>
              </a:pPr>
              <a:t>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solidFill>
                  <a:srgbClr val="000000"/>
                </a:solidFill>
                <a:latin typeface="宋体" panose="02010600030101010101" pitchFamily="2" charset="-122"/>
              </a:rPr>
              <a:t>一位武林豪杰和一位武林高手相互之间不知对方底细，于是来一番比试。本来，他们俩可以通过打斗来解决问题，但打斗一场双方都会有所损伤，不如通过其他方式比较武功高低。豪杰拿来</a:t>
            </a:r>
            <a:r>
              <a:rPr lang="en-US" altLang="zh-CN" dirty="0">
                <a:latin typeface="宋体" panose="02010600030101010101" pitchFamily="2" charset="-122"/>
              </a:rPr>
              <a:t>5</a:t>
            </a:r>
            <a:r>
              <a:rPr lang="zh-CN" altLang="en-US" dirty="0">
                <a:latin typeface="宋体" panose="02010600030101010101" pitchFamily="2" charset="-122"/>
              </a:rPr>
              <a:t>块砖</a:t>
            </a:r>
            <a:r>
              <a:rPr lang="zh-CN" altLang="en-US" dirty="0">
                <a:solidFill>
                  <a:srgbClr val="000000"/>
                </a:solidFill>
                <a:latin typeface="宋体" panose="02010600030101010101" pitchFamily="2" charset="-122"/>
              </a:rPr>
              <a:t>，一掌将其击碎，高手也不示弱，照样击碎</a:t>
            </a:r>
            <a:r>
              <a:rPr lang="en-US" altLang="zh-CN" dirty="0">
                <a:solidFill>
                  <a:srgbClr val="000000"/>
                </a:solidFill>
                <a:latin typeface="宋体" panose="02010600030101010101" pitchFamily="2" charset="-122"/>
              </a:rPr>
              <a:t>5</a:t>
            </a:r>
            <a:r>
              <a:rPr lang="zh-CN" altLang="en-US" dirty="0">
                <a:solidFill>
                  <a:srgbClr val="000000"/>
                </a:solidFill>
                <a:latin typeface="宋体" panose="02010600030101010101" pitchFamily="2" charset="-122"/>
              </a:rPr>
              <a:t>块砖。于是，豪杰又拿来</a:t>
            </a:r>
            <a:r>
              <a:rPr lang="en-US" altLang="zh-CN" dirty="0">
                <a:latin typeface="宋体" panose="02010600030101010101" pitchFamily="2" charset="-122"/>
              </a:rPr>
              <a:t>10</a:t>
            </a:r>
            <a:r>
              <a:rPr lang="zh-CN" altLang="en-US" dirty="0">
                <a:latin typeface="宋体" panose="02010600030101010101" pitchFamily="2" charset="-122"/>
              </a:rPr>
              <a:t>块砖</a:t>
            </a:r>
            <a:r>
              <a:rPr lang="zh-CN" altLang="en-US" dirty="0">
                <a:solidFill>
                  <a:srgbClr val="000000"/>
                </a:solidFill>
                <a:latin typeface="宋体" panose="02010600030101010101" pitchFamily="2" charset="-122"/>
              </a:rPr>
              <a:t>，同样是一掌击个粉碎，高手见之，心中没底，于是明白自己武功较豪杰还差一截。于是，这位武林高手甘拜下风</a:t>
            </a:r>
            <a:endParaRPr lang="en-US" altLang="zh-CN" b="1" dirty="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5E95BE2-2F04-4804-8122-6DFBCF64A893}" type="slidenum">
              <a:rPr lang="en-US" altLang="zh-CN" smtClean="0">
                <a:solidFill>
                  <a:srgbClr val="000000"/>
                </a:solidFill>
                <a:latin typeface="Arial" panose="020B0604020202020204" pitchFamily="34" charset="0"/>
              </a:rPr>
              <a:pPr>
                <a:spcBef>
                  <a:spcPct val="0"/>
                </a:spcBef>
              </a:pPr>
              <a:t>42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solidFill>
                  <a:srgbClr val="000000"/>
                </a:solidFill>
                <a:ea typeface="楷体_GB2312" pitchFamily="49" charset="-122"/>
              </a:rPr>
              <a:t>豪杰身怀绝技、天下无敌。但其他人不一定会相信他是武林第一高手，除非亲自与之交手并败于他。交战虽然可以决出高下，但对双方都会有损失，打个头破血流对谁都不是好事。当然，豪杰可以对外宣布他的武功非凡，其他人不是他的对手，但即使豪杰没有什么本事，也可以如此对外宣布。所以，仅凭口头宣布是难以令人信服的。</a:t>
            </a:r>
          </a:p>
          <a:p>
            <a:pPr eaLnBrk="1" hangingPunct="1">
              <a:spcBef>
                <a:spcPct val="0"/>
              </a:spcBef>
            </a:pPr>
            <a:endParaRPr lang="en-US" altLang="zh-CN" b="1" dirty="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067D87F-DACA-4911-8B0F-03F6ADE76A6D}" type="slidenum">
              <a:rPr lang="en-US" altLang="zh-CN" smtClean="0">
                <a:solidFill>
                  <a:srgbClr val="000000"/>
                </a:solidFill>
                <a:latin typeface="Arial" panose="020B0604020202020204" pitchFamily="34" charset="0"/>
              </a:rPr>
              <a:pPr>
                <a:spcBef>
                  <a:spcPct val="0"/>
                </a:spcBef>
              </a:pPr>
              <a:t>43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latin typeface="宋体" panose="02010600030101010101" pitchFamily="2" charset="-122"/>
              </a:rPr>
              <a:t>俗话说，是骡子是马，拉出去蹓蹓。豪杰用过人武功劈掉别人难以完成的十块砖，就向别人发出一个信号。这个信号向外传递的信息是：我的武功高强，你们不可匹敌。这样，不用打斗就决出高下，避免了打斗带来的更大损失。</a:t>
            </a:r>
            <a:endParaRPr lang="en-US" altLang="zh-CN">
              <a:latin typeface="宋体" panose="02010600030101010101" pitchFamily="2" charset="-122"/>
            </a:endParaRPr>
          </a:p>
          <a:p>
            <a:pPr eaLnBrk="1" hangingPunct="1">
              <a:spcBef>
                <a:spcPct val="0"/>
              </a:spcBef>
            </a:pPr>
            <a:endParaRPr lang="en-US" altLang="zh-CN" b="1"/>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4124EC1-7FE9-423D-86FC-B5C5968715C0}" type="slidenum">
              <a:rPr lang="en-US" altLang="zh-CN" smtClean="0">
                <a:solidFill>
                  <a:srgbClr val="000000"/>
                </a:solidFill>
                <a:latin typeface="Arial" panose="020B0604020202020204" pitchFamily="34" charset="0"/>
              </a:rPr>
              <a:pPr>
                <a:spcBef>
                  <a:spcPct val="0"/>
                </a:spcBef>
              </a:pPr>
              <a:t>44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latin typeface="宋体" panose="02010600030101010101" pitchFamily="2" charset="-122"/>
              </a:rPr>
              <a:t>现在，我们用这个“信号传递博弈”的原理，来解释为何一些垄断厂商长期在低价格水平上经营。如果这个垄断厂商是一个低生产成本的厂商，当其它较高生产成本厂商也进入这个厂商所经营的行业与之进行竞争时，原先的那个垄断厂商可以通过降价将进入者赶出这个行业，从而继续维持垄断经营。</a:t>
            </a:r>
          </a:p>
          <a:p>
            <a:pPr eaLnBrk="1" hangingPunct="1">
              <a:spcBef>
                <a:spcPct val="0"/>
              </a:spcBef>
            </a:pPr>
            <a:endParaRPr lang="en-US" altLang="zh-CN" b="1" dirty="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6688BA8-3F83-407C-BF13-0645E6A0D266}" type="slidenum">
              <a:rPr lang="en-US" altLang="zh-CN" smtClean="0">
                <a:solidFill>
                  <a:srgbClr val="000000"/>
                </a:solidFill>
                <a:latin typeface="Arial" panose="020B0604020202020204" pitchFamily="34" charset="0"/>
              </a:rPr>
              <a:pPr>
                <a:spcBef>
                  <a:spcPct val="0"/>
                </a:spcBef>
              </a:pPr>
              <a:t>45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05F6CF4-1073-4E46-9FDF-464E984D15EC}" type="slidenum">
              <a:rPr lang="en-US" altLang="zh-CN" smtClean="0">
                <a:solidFill>
                  <a:srgbClr val="000000"/>
                </a:solidFill>
                <a:latin typeface="Arial" panose="020B0604020202020204" pitchFamily="34" charset="0"/>
              </a:rPr>
              <a:pPr>
                <a:spcBef>
                  <a:spcPct val="0"/>
                </a:spcBef>
              </a:pPr>
              <a:t>46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54FF2A9-DB65-4614-A496-52909047ADC7}" type="slidenum">
              <a:rPr lang="en-US" altLang="zh-CN" smtClean="0">
                <a:solidFill>
                  <a:srgbClr val="000000"/>
                </a:solidFill>
                <a:latin typeface="Arial" panose="020B0604020202020204" pitchFamily="34" charset="0"/>
              </a:rPr>
              <a:pPr>
                <a:spcBef>
                  <a:spcPct val="0"/>
                </a:spcBef>
              </a:pPr>
              <a:t>47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E026D2-AA93-4D14-B582-32727E2EEFE0}" type="slidenum">
              <a:rPr lang="en-US" altLang="zh-CN" smtClean="0">
                <a:solidFill>
                  <a:srgbClr val="000000"/>
                </a:solidFill>
                <a:latin typeface="Arial" panose="020B0604020202020204" pitchFamily="34" charset="0"/>
              </a:rPr>
              <a:pPr>
                <a:spcBef>
                  <a:spcPct val="0"/>
                </a:spcBef>
              </a:pPr>
              <a:t>48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solidFill>
                  <a:srgbClr val="000000"/>
                </a:solidFill>
                <a:ea typeface="楷体_GB2312" pitchFamily="49" charset="-122"/>
              </a:rPr>
              <a:t>小孩玩的游戏“</a:t>
            </a:r>
            <a:r>
              <a:rPr lang="zh-CN" altLang="en-US" b="1" i="1">
                <a:solidFill>
                  <a:srgbClr val="0000FF"/>
                </a:solidFill>
                <a:ea typeface="楷体_GB2312" pitchFamily="49" charset="-122"/>
              </a:rPr>
              <a:t>石头，剪子，布</a:t>
            </a:r>
            <a:r>
              <a:rPr lang="zh-CN" altLang="en-US">
                <a:solidFill>
                  <a:srgbClr val="000000"/>
                </a:solidFill>
                <a:ea typeface="楷体_GB2312" pitchFamily="49" charset="-122"/>
              </a:rPr>
              <a:t>”，也是一种博弈。但是，这个博弈有一种有趣的特征，即给定一方的任何选择，另一方都有制胜对方的战略，所以，给定一方任何一个战略，对方都有制胜这个战略的战略，因而这个战略不是最优的。任何“</a:t>
            </a:r>
            <a:r>
              <a:rPr lang="zh-CN" altLang="en-US" i="1">
                <a:solidFill>
                  <a:srgbClr val="0000FF"/>
                </a:solidFill>
                <a:ea typeface="楷体_GB2312" pitchFamily="49" charset="-122"/>
              </a:rPr>
              <a:t>纯战略</a:t>
            </a:r>
            <a:r>
              <a:rPr lang="zh-CN" altLang="en-US">
                <a:solidFill>
                  <a:srgbClr val="000000"/>
                </a:solidFill>
                <a:ea typeface="楷体_GB2312" pitchFamily="49" charset="-122"/>
              </a:rPr>
              <a:t>”都不是最优的，纯战略是“石头，剪子，布”中的任何一个</a:t>
            </a:r>
          </a:p>
          <a:p>
            <a:pPr eaLnBrk="1" hangingPunct="1">
              <a:spcBef>
                <a:spcPct val="0"/>
              </a:spcBef>
            </a:pPr>
            <a:endParaRPr lang="en-US" altLang="zh-CN" b="1"/>
          </a:p>
        </p:txBody>
      </p:sp>
      <p:sp>
        <p:nvSpPr>
          <p:cNvPr id="1044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2557411-4CCA-4776-B8EA-5771C5A74DF9}" type="slidenum">
              <a:rPr lang="en-US" altLang="zh-CN" smtClean="0">
                <a:solidFill>
                  <a:srgbClr val="000000"/>
                </a:solidFill>
                <a:latin typeface="Arial" panose="020B0604020202020204" pitchFamily="34" charset="0"/>
              </a:rPr>
              <a:pPr>
                <a:spcBef>
                  <a:spcPct val="0"/>
                </a:spcBef>
              </a:pPr>
              <a:t>49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solidFill>
                  <a:srgbClr val="000000"/>
                </a:solidFill>
                <a:latin typeface="宋体" panose="02010600030101010101" pitchFamily="2" charset="-122"/>
              </a:rPr>
              <a:t>但是，</a:t>
            </a:r>
            <a:endParaRPr lang="en-US" altLang="zh-CN" b="1" dirty="0"/>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7A8338E-F141-4220-8876-F7A4180400FF}" type="slidenum">
              <a:rPr lang="en-US" altLang="zh-CN" smtClean="0">
                <a:solidFill>
                  <a:srgbClr val="000000"/>
                </a:solidFill>
                <a:latin typeface="Arial" panose="020B0604020202020204" pitchFamily="34" charset="0"/>
              </a:rPr>
              <a:pPr>
                <a:spcBef>
                  <a:spcPct val="0"/>
                </a:spcBef>
              </a:pPr>
              <a:t>50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latin typeface="宋体" panose="02010600030101010101" pitchFamily="2" charset="-122"/>
              </a:rPr>
              <a:t>在</a:t>
            </a:r>
            <a:r>
              <a:rPr lang="en-US" altLang="zh-CN" dirty="0">
                <a:latin typeface="宋体" panose="02010600030101010101" pitchFamily="2" charset="-122"/>
              </a:rPr>
              <a:t>《</a:t>
            </a:r>
            <a:r>
              <a:rPr lang="zh-CN" altLang="en-US" dirty="0">
                <a:latin typeface="宋体" panose="02010600030101010101" pitchFamily="2" charset="-122"/>
              </a:rPr>
              <a:t>三国演义</a:t>
            </a:r>
            <a:r>
              <a:rPr lang="en-US" altLang="zh-CN" dirty="0">
                <a:latin typeface="宋体" panose="02010600030101010101" pitchFamily="2" charset="-122"/>
              </a:rPr>
              <a:t>》</a:t>
            </a:r>
            <a:r>
              <a:rPr lang="zh-CN" altLang="en-US" dirty="0">
                <a:latin typeface="宋体" panose="02010600030101010101" pitchFamily="2" charset="-122"/>
              </a:rPr>
              <a:t>中，曹操在赤壁大战中一败涂地，率残兵败将向许都方向逃窜。诸葛亮命关羽率兵在途中阻截曹军。当时，第一批拦截大军是赵云率领的，第二批拦截大军是张飞带队的，第三批才是关羽率部伏击。由于曹军兵多将广，前二批伏击军不能逮住曹操，只是抢夺一些军械马匹之类。</a:t>
            </a:r>
          </a:p>
          <a:p>
            <a:pPr eaLnBrk="1" hangingPunct="1">
              <a:spcBef>
                <a:spcPct val="0"/>
              </a:spcBef>
            </a:pPr>
            <a:endParaRPr lang="en-US" altLang="zh-CN" b="1" dirty="0"/>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4B6267-C305-4E4B-B684-512D26F67124}" type="slidenum">
              <a:rPr lang="en-US" altLang="zh-CN" smtClean="0">
                <a:solidFill>
                  <a:srgbClr val="000000"/>
                </a:solidFill>
                <a:latin typeface="Arial" panose="020B0604020202020204" pitchFamily="34" charset="0"/>
              </a:rPr>
              <a:pPr>
                <a:spcBef>
                  <a:spcPct val="0"/>
                </a:spcBef>
              </a:pPr>
              <a:t>51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en-US" altLang="zh-CN" b="1" dirty="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433C84E-83FD-47B8-91B1-9DA953C2712F}" type="slidenum">
              <a:rPr lang="en-US" altLang="zh-CN" smtClean="0">
                <a:solidFill>
                  <a:srgbClr val="000000"/>
                </a:solidFill>
                <a:latin typeface="Arial" panose="020B0604020202020204" pitchFamily="34" charset="0"/>
              </a:rPr>
              <a:pPr>
                <a:spcBef>
                  <a:spcPct val="0"/>
                </a:spcBef>
              </a:pPr>
              <a:t>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1105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005EE5-F705-4CC3-B606-8AD00AB18BE3}" type="slidenum">
              <a:rPr lang="en-US" altLang="zh-CN" smtClean="0">
                <a:solidFill>
                  <a:srgbClr val="000000"/>
                </a:solidFill>
                <a:latin typeface="Arial" panose="020B0604020202020204" pitchFamily="34" charset="0"/>
              </a:rPr>
              <a:pPr>
                <a:spcBef>
                  <a:spcPct val="0"/>
                </a:spcBef>
              </a:pPr>
              <a:t>52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9040619-9F4B-4F16-A865-7FD2D5C8C6E9}" type="slidenum">
              <a:rPr lang="en-US" altLang="zh-CN" smtClean="0">
                <a:solidFill>
                  <a:srgbClr val="000000"/>
                </a:solidFill>
                <a:latin typeface="Arial" panose="020B0604020202020204" pitchFamily="34" charset="0"/>
              </a:rPr>
              <a:pPr>
                <a:spcBef>
                  <a:spcPct val="0"/>
                </a:spcBef>
              </a:pPr>
              <a:t>53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CD866C-D342-46C9-B662-0AEECF6E633B}" type="slidenum">
              <a:rPr lang="en-US" altLang="zh-CN" smtClean="0">
                <a:solidFill>
                  <a:srgbClr val="000000"/>
                </a:solidFill>
                <a:latin typeface="Arial" panose="020B0604020202020204" pitchFamily="34" charset="0"/>
              </a:rPr>
              <a:pPr>
                <a:spcBef>
                  <a:spcPct val="0"/>
                </a:spcBef>
              </a:pPr>
              <a:t>54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4839E66-7A16-48F6-92FF-6969A01756D5}" type="slidenum">
              <a:rPr lang="en-US" altLang="zh-CN" smtClean="0">
                <a:solidFill>
                  <a:srgbClr val="000000"/>
                </a:solidFill>
                <a:latin typeface="Arial" panose="020B0604020202020204" pitchFamily="34" charset="0"/>
              </a:rPr>
              <a:pPr>
                <a:spcBef>
                  <a:spcPct val="0"/>
                </a:spcBef>
              </a:pPr>
              <a:t>55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F361C36-DB6D-449C-9A2E-FE8743F94015}" type="slidenum">
              <a:rPr lang="en-US" altLang="zh-CN" smtClean="0">
                <a:solidFill>
                  <a:srgbClr val="000000"/>
                </a:solidFill>
                <a:latin typeface="Arial" panose="020B0604020202020204" pitchFamily="34" charset="0"/>
              </a:rPr>
              <a:pPr>
                <a:spcBef>
                  <a:spcPct val="0"/>
                </a:spcBef>
              </a:pPr>
              <a:t>56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r>
              <a:rPr lang="zh-CN" altLang="en-US">
                <a:latin typeface="宋体" panose="02010600030101010101" pitchFamily="2" charset="-122"/>
              </a:rPr>
              <a:t>平均看来，曹操有</a:t>
            </a:r>
            <a:r>
              <a:rPr lang="en-US" altLang="zh-CN">
                <a:latin typeface="宋体" panose="02010600030101010101" pitchFamily="2" charset="-122"/>
              </a:rPr>
              <a:t>1/2</a:t>
            </a:r>
            <a:r>
              <a:rPr lang="zh-CN" altLang="en-US">
                <a:latin typeface="宋体" panose="02010600030101010101" pitchFamily="2" charset="-122"/>
              </a:rPr>
              <a:t>的概率逃脱，而关羽也只有</a:t>
            </a:r>
            <a:r>
              <a:rPr lang="en-US" altLang="zh-CN">
                <a:latin typeface="宋体" panose="02010600030101010101" pitchFamily="2" charset="-122"/>
              </a:rPr>
              <a:t>1/2</a:t>
            </a:r>
            <a:r>
              <a:rPr lang="zh-CN" altLang="en-US">
                <a:latin typeface="宋体" panose="02010600030101010101" pitchFamily="2" charset="-122"/>
              </a:rPr>
              <a:t>的概率抓住曹操。如果说关羽在华容道上抓住了曹操，则纯属偶然、并非孔明比曹操计高一筹所致！</a:t>
            </a:r>
          </a:p>
          <a:p>
            <a:pPr eaLnBrk="1" hangingPunct="1">
              <a:spcBef>
                <a:spcPct val="0"/>
              </a:spcBef>
            </a:pPr>
            <a:endParaRPr lang="en-US" altLang="zh-CN" b="1"/>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29CED18-2D2B-4AD7-9ECF-7AF5B904152E}" type="slidenum">
              <a:rPr lang="en-US" altLang="zh-CN" smtClean="0">
                <a:solidFill>
                  <a:srgbClr val="000000"/>
                </a:solidFill>
                <a:latin typeface="Arial" panose="020B0604020202020204" pitchFamily="34" charset="0"/>
              </a:rPr>
              <a:pPr>
                <a:spcBef>
                  <a:spcPct val="0"/>
                </a:spcBef>
              </a:pPr>
              <a:t>57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8E88C8B-2B0D-414D-949C-480E04A73677}" type="slidenum">
              <a:rPr lang="en-US" altLang="zh-CN" smtClean="0">
                <a:solidFill>
                  <a:srgbClr val="000000"/>
                </a:solidFill>
                <a:latin typeface="Arial" panose="020B0604020202020204" pitchFamily="34" charset="0"/>
              </a:rPr>
              <a:pPr>
                <a:spcBef>
                  <a:spcPct val="0"/>
                </a:spcBef>
              </a:pPr>
              <a:t>58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67E9D4A-26D6-494D-90B1-E3AEF95A6132}" type="slidenum">
              <a:rPr lang="en-US" altLang="zh-CN" smtClean="0">
                <a:solidFill>
                  <a:srgbClr val="000000"/>
                </a:solidFill>
                <a:latin typeface="Arial" panose="020B0604020202020204" pitchFamily="34" charset="0"/>
              </a:rPr>
              <a:pPr>
                <a:spcBef>
                  <a:spcPct val="0"/>
                </a:spcBef>
              </a:pPr>
              <a:t>59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21D4C18-AC87-4EB6-9940-3664A2789B05}" type="slidenum">
              <a:rPr lang="en-US" altLang="zh-CN" smtClean="0">
                <a:solidFill>
                  <a:srgbClr val="000000"/>
                </a:solidFill>
                <a:latin typeface="Arial" panose="020B0604020202020204" pitchFamily="34" charset="0"/>
              </a:rPr>
              <a:pPr>
                <a:spcBef>
                  <a:spcPct val="0"/>
                </a:spcBef>
              </a:pPr>
              <a:t>60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t>无线传感器网络是由部署在某一特定区域内的大量的微型、低成本和低功耗</a:t>
            </a:r>
            <a:endParaRPr lang="en-US" altLang="zh-CN" b="1" dirty="0"/>
          </a:p>
          <a:p>
            <a:r>
              <a:rPr lang="zh-CN" altLang="en-US" b="1" dirty="0"/>
              <a:t>的传感器节点所组成，具有多跳、自组织和分布式等特点，在军事、交通、工农业等</a:t>
            </a:r>
          </a:p>
          <a:p>
            <a:r>
              <a:rPr lang="zh-CN" altLang="en-US" b="1" dirty="0"/>
              <a:t>领域都有十分广泛的应用</a:t>
            </a:r>
            <a:r>
              <a:rPr lang="en-US" altLang="zh-CN" b="1" dirty="0"/>
              <a:t>[l] </a:t>
            </a:r>
            <a:r>
              <a:rPr lang="zh-CN" altLang="en-US" b="1" dirty="0"/>
              <a:t>。但由于其往往是部署在一个相对开放的不安全的环</a:t>
            </a:r>
          </a:p>
          <a:p>
            <a:r>
              <a:rPr lang="zh-CN" altLang="en-US" b="1" dirty="0"/>
              <a:t>境中，无人参与值守，以及传感器节点自身的能量、计算以及存储能力等条件的限</a:t>
            </a:r>
          </a:p>
          <a:p>
            <a:r>
              <a:rPr lang="zh-CN" altLang="en-US" b="1" dirty="0"/>
              <a:t>制，使得无线传感器网络的安全状况令人担忧</a:t>
            </a:r>
            <a:r>
              <a:rPr lang="en-US" altLang="zh-CN" b="1" dirty="0"/>
              <a:t>[2] </a:t>
            </a:r>
            <a:r>
              <a:rPr lang="zh-CN" altLang="en-US" b="1" dirty="0"/>
              <a:t>。目前无线传感器网络的安全威</a:t>
            </a:r>
          </a:p>
          <a:p>
            <a:r>
              <a:rPr lang="zh-CN" altLang="en-US" b="1" dirty="0"/>
              <a:t>胁主要包括假冒的节点和恶意的数据、拒绝服务、路由攻击等方式，然而解决安全</a:t>
            </a:r>
          </a:p>
          <a:p>
            <a:r>
              <a:rPr lang="zh-CN" altLang="en-US" b="1" dirty="0"/>
              <a:t>问题的方法主要是采用被动式的防御方法</a:t>
            </a:r>
            <a:r>
              <a:rPr lang="en-US" altLang="zh-CN" b="1" dirty="0"/>
              <a:t>[3-6]</a:t>
            </a:r>
            <a:r>
              <a:rPr lang="zh-CN" altLang="en-US" b="1" dirty="0"/>
              <a:t>。这样被动式的防御使得系统只有</a:t>
            </a:r>
          </a:p>
          <a:p>
            <a:r>
              <a:rPr lang="zh-CN" altLang="en-US" b="1" dirty="0"/>
              <a:t>在检测到受到攻击后，系统才做出相应的反应，这对于能量、计算能力等资源有限</a:t>
            </a:r>
          </a:p>
          <a:p>
            <a:r>
              <a:rPr lang="zh-CN" altLang="en-US" b="1" dirty="0"/>
              <a:t>的传感器网络来说可能为时已晚了，因为攻击者可能在系统做出反应前就已经使</a:t>
            </a:r>
          </a:p>
          <a:p>
            <a:r>
              <a:rPr lang="zh-CN" altLang="en-US" b="1" dirty="0"/>
              <a:t>系统崩溃，而无法进行正常工作。</a:t>
            </a:r>
            <a:endParaRPr lang="en-US" altLang="zh-CN" b="1" dirty="0"/>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F49D766-613F-4BE5-8903-CB3011B2623C}" type="slidenum">
              <a:rPr lang="en-US" altLang="zh-CN" smtClean="0">
                <a:solidFill>
                  <a:srgbClr val="000000"/>
                </a:solidFill>
                <a:latin typeface="Arial" panose="020B0604020202020204" pitchFamily="34" charset="0"/>
              </a:rPr>
              <a:pPr>
                <a:spcBef>
                  <a:spcPct val="0"/>
                </a:spcBef>
              </a:pPr>
              <a:t>62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5A7EF21-549F-4402-BB67-D7326A9FEC71}" type="slidenum">
              <a:rPr lang="en-US" altLang="zh-CN" smtClean="0">
                <a:solidFill>
                  <a:srgbClr val="000000"/>
                </a:solidFill>
                <a:latin typeface="Arial" panose="020B0604020202020204" pitchFamily="34" charset="0"/>
              </a:rPr>
              <a:pPr>
                <a:spcBef>
                  <a:spcPct val="0"/>
                </a:spcBef>
              </a:pPr>
              <a:t>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40907DC-1872-4069-80EC-9F7FB386AC72}" type="slidenum">
              <a:rPr lang="en-US" altLang="zh-CN" smtClean="0">
                <a:solidFill>
                  <a:srgbClr val="000000"/>
                </a:solidFill>
                <a:latin typeface="Arial" panose="020B0604020202020204" pitchFamily="34" charset="0"/>
              </a:rPr>
              <a:pPr>
                <a:spcBef>
                  <a:spcPct val="0"/>
                </a:spcBef>
              </a:pPr>
              <a:t>63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34E2F1-B364-413B-A872-28096810C56F}" type="slidenum">
              <a:rPr lang="en-US" altLang="zh-CN" smtClean="0">
                <a:solidFill>
                  <a:srgbClr val="000000"/>
                </a:solidFill>
                <a:latin typeface="Arial" panose="020B0604020202020204" pitchFamily="34" charset="0"/>
              </a:rPr>
              <a:pPr>
                <a:spcBef>
                  <a:spcPct val="0"/>
                </a:spcBef>
              </a:pPr>
              <a:t>64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34E2F1-B364-413B-A872-28096810C56F}" type="slidenum">
              <a:rPr lang="en-US" altLang="zh-CN" smtClean="0">
                <a:solidFill>
                  <a:srgbClr val="000000"/>
                </a:solidFill>
                <a:latin typeface="Arial" panose="020B0604020202020204" pitchFamily="34" charset="0"/>
              </a:rPr>
              <a:pPr>
                <a:spcBef>
                  <a:spcPct val="0"/>
                </a:spcBef>
              </a:pPr>
              <a:t>65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51126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34E2F1-B364-413B-A872-28096810C56F}" type="slidenum">
              <a:rPr lang="en-US" altLang="zh-CN" smtClean="0">
                <a:solidFill>
                  <a:srgbClr val="000000"/>
                </a:solidFill>
                <a:latin typeface="Arial" panose="020B0604020202020204" pitchFamily="34" charset="0"/>
              </a:rPr>
              <a:pPr>
                <a:spcBef>
                  <a:spcPct val="0"/>
                </a:spcBef>
              </a:pPr>
              <a:t>66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1239104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D387AAA-B894-494D-94B1-E06917952BCD}" type="slidenum">
              <a:rPr lang="en-US" altLang="zh-CN" smtClean="0">
                <a:solidFill>
                  <a:srgbClr val="000000"/>
                </a:solidFill>
                <a:latin typeface="Arial" panose="020B0604020202020204" pitchFamily="34" charset="0"/>
              </a:rPr>
              <a:pPr>
                <a:spcBef>
                  <a:spcPct val="0"/>
                </a:spcBef>
              </a:pPr>
              <a:t>67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t>复制动态是描述只有对优势策略简单模仿能力的，其核心是在群体中较成功的策略采用的个体会逐渐增加，可以用动态微分方程。</a:t>
            </a:r>
            <a:endParaRPr lang="en-US" altLang="zh-CN" b="1" dirty="0"/>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C278F8-05CA-4691-AC5C-6632D68FF332}" type="slidenum">
              <a:rPr lang="en-US" altLang="zh-CN" smtClean="0">
                <a:solidFill>
                  <a:srgbClr val="000000"/>
                </a:solidFill>
                <a:latin typeface="Arial" panose="020B0604020202020204" pitchFamily="34" charset="0"/>
              </a:rPr>
              <a:pPr>
                <a:spcBef>
                  <a:spcPct val="0"/>
                </a:spcBef>
              </a:pPr>
              <a:t>69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1669498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t>复制动态是描述只有对优势策略简单模仿能力（就是哪个策略好，用哪个策略的人数增长的快），其核心是在群体中较成功的策略采用的个体会逐渐增加。</a:t>
            </a:r>
            <a:endParaRPr lang="en-US" altLang="zh-CN" b="1" dirty="0"/>
          </a:p>
          <a:p>
            <a:r>
              <a:rPr lang="en-US" altLang="zh-CN" b="1" dirty="0"/>
              <a:t>E(U</a:t>
            </a:r>
            <a:r>
              <a:rPr lang="en-US" altLang="zh-CN" b="1" baseline="-25000" dirty="0"/>
              <a:t>D</a:t>
            </a:r>
            <a:r>
              <a:rPr lang="zh-CN" altLang="en-US" b="1" baseline="0" dirty="0"/>
              <a:t>）</a:t>
            </a:r>
            <a:r>
              <a:rPr lang="en-US" altLang="zh-CN" b="1" baseline="0" dirty="0"/>
              <a:t>- E(D)</a:t>
            </a:r>
            <a:r>
              <a:rPr lang="zh-CN" altLang="en-US" b="1" baseline="0" dirty="0"/>
              <a:t>     是选择“部署安全措施”的优势</a:t>
            </a:r>
            <a:endParaRPr lang="en-US" altLang="zh-CN" b="1" baseline="0" dirty="0"/>
          </a:p>
          <a:p>
            <a:r>
              <a:rPr lang="en-US" altLang="zh-CN" b="1" baseline="0" dirty="0" err="1"/>
              <a:t>dX</a:t>
            </a:r>
            <a:r>
              <a:rPr lang="en-US" altLang="zh-CN" b="1" baseline="0" dirty="0"/>
              <a:t>/dt</a:t>
            </a:r>
            <a:r>
              <a:rPr lang="zh-CN" altLang="en-US" b="1" baseline="0" dirty="0"/>
              <a:t>表示随着时间的推进，防守方者根据优势（</a:t>
            </a:r>
            <a:r>
              <a:rPr lang="en-US" altLang="zh-CN" b="1" dirty="0"/>
              <a:t>E(U</a:t>
            </a:r>
            <a:r>
              <a:rPr lang="en-US" altLang="zh-CN" b="1" baseline="-25000" dirty="0"/>
              <a:t>D</a:t>
            </a:r>
            <a:r>
              <a:rPr lang="zh-CN" altLang="en-US" b="1" baseline="0" dirty="0"/>
              <a:t>）</a:t>
            </a:r>
            <a:r>
              <a:rPr lang="en-US" altLang="zh-CN" b="1" baseline="0" dirty="0"/>
              <a:t>- E(D)</a:t>
            </a:r>
            <a:r>
              <a:rPr lang="zh-CN" altLang="en-US" b="1" baseline="0" dirty="0"/>
              <a:t> ）选择“部署安全措施”的变化率，为</a:t>
            </a:r>
            <a:r>
              <a:rPr lang="en-US" altLang="zh-CN" b="1" baseline="0" dirty="0"/>
              <a:t>X[</a:t>
            </a:r>
            <a:r>
              <a:rPr lang="en-US" altLang="zh-CN" b="1" dirty="0"/>
              <a:t>E(U</a:t>
            </a:r>
            <a:r>
              <a:rPr lang="en-US" altLang="zh-CN" b="1" baseline="-25000" dirty="0"/>
              <a:t>D</a:t>
            </a:r>
            <a:r>
              <a:rPr lang="zh-CN" altLang="en-US" b="1" baseline="0" dirty="0"/>
              <a:t>）</a:t>
            </a:r>
            <a:r>
              <a:rPr lang="en-US" altLang="zh-CN" b="1" baseline="0" dirty="0"/>
              <a:t>- E(D)],</a:t>
            </a:r>
          </a:p>
          <a:p>
            <a:endParaRPr lang="en-US" altLang="zh-CN" b="1" baseline="0" dirty="0"/>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C278F8-05CA-4691-AC5C-6632D68FF332}" type="slidenum">
              <a:rPr lang="en-US" altLang="zh-CN" smtClean="0">
                <a:solidFill>
                  <a:srgbClr val="000000"/>
                </a:solidFill>
                <a:latin typeface="Arial" panose="020B0604020202020204" pitchFamily="34" charset="0"/>
              </a:rPr>
              <a:pPr>
                <a:spcBef>
                  <a:spcPct val="0"/>
                </a:spcBef>
              </a:pPr>
              <a:t>70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5307436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baseline="0" dirty="0"/>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C278F8-05CA-4691-AC5C-6632D68FF332}" type="slidenum">
              <a:rPr lang="en-US" altLang="zh-CN" smtClean="0">
                <a:solidFill>
                  <a:srgbClr val="000000"/>
                </a:solidFill>
                <a:latin typeface="Arial" panose="020B0604020202020204" pitchFamily="34" charset="0"/>
              </a:rPr>
              <a:pPr>
                <a:spcBef>
                  <a:spcPct val="0"/>
                </a:spcBef>
              </a:pPr>
              <a:t>71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981717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D387AAA-B894-494D-94B1-E06917952BCD}" type="slidenum">
              <a:rPr lang="en-US" altLang="zh-CN" smtClean="0">
                <a:solidFill>
                  <a:srgbClr val="000000"/>
                </a:solidFill>
                <a:latin typeface="Arial" panose="020B0604020202020204" pitchFamily="34" charset="0"/>
              </a:rPr>
              <a:pPr>
                <a:spcBef>
                  <a:spcPct val="0"/>
                </a:spcBef>
              </a:pPr>
              <a:t>72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5420519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5917D87-8D94-4FCA-87A9-4AF8A04F2E6E}" type="slidenum">
              <a:rPr lang="en-US" altLang="zh-CN" smtClean="0">
                <a:solidFill>
                  <a:srgbClr val="000000"/>
                </a:solidFill>
                <a:latin typeface="Arial" panose="020B0604020202020204" pitchFamily="34" charset="0"/>
              </a:rPr>
              <a:pPr>
                <a:spcBef>
                  <a:spcPct val="0"/>
                </a:spcBef>
              </a:pPr>
              <a:t>73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699796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zh-CN" altLang="en-US" kern="0" dirty="0">
                <a:solidFill>
                  <a:srgbClr val="000000"/>
                </a:solidFill>
                <a:latin typeface="宋体" panose="02010600030101010101" pitchFamily="2" charset="-122"/>
              </a:rPr>
              <a:t>囚徒困境博弈虽然简单，但是却体现了非合作博弈的基础，称（招，招</a:t>
            </a:r>
            <a:r>
              <a:rPr lang="en-US" altLang="zh-CN" kern="0" dirty="0">
                <a:solidFill>
                  <a:srgbClr val="000000"/>
                </a:solidFill>
                <a:latin typeface="宋体" panose="02010600030101010101" pitchFamily="2" charset="-122"/>
              </a:rPr>
              <a:t>)</a:t>
            </a:r>
            <a:r>
              <a:rPr lang="zh-CN" altLang="en-US" kern="0" dirty="0">
                <a:solidFill>
                  <a:srgbClr val="000000"/>
                </a:solidFill>
                <a:latin typeface="宋体" panose="02010600030101010101" pitchFamily="2" charset="-122"/>
              </a:rPr>
              <a:t>为 “纳什均衡”。</a:t>
            </a:r>
            <a:endParaRPr lang="en-US" altLang="zh-CN" kern="0" dirty="0">
              <a:solidFill>
                <a:srgbClr val="000000"/>
              </a:solidFill>
              <a:latin typeface="宋体" panose="02010600030101010101" pitchFamily="2" charset="-122"/>
            </a:endParaRPr>
          </a:p>
          <a:p>
            <a:pPr>
              <a:defRPr/>
            </a:pPr>
            <a:r>
              <a:rPr lang="zh-CN" altLang="en-US" kern="0" dirty="0">
                <a:solidFill>
                  <a:srgbClr val="000000"/>
                </a:solidFill>
                <a:latin typeface="宋体" panose="02010600030101010101" pitchFamily="2" charset="-122"/>
              </a:rPr>
              <a:t>纳什均衡是局中人战略选择上构成的一种“僵局”，给定其他局中人的选择不变，任何一个局中人的选择是最好的，他也不会改变其战略选择。所以，可以预期（招，招）是甲乙最终完成的稳定的选择。</a:t>
            </a:r>
          </a:p>
          <a:p>
            <a:pPr>
              <a:defRPr/>
            </a:pPr>
            <a:r>
              <a:rPr lang="zh-CN" altLang="en-US" kern="0" dirty="0">
                <a:solidFill>
                  <a:srgbClr val="000000"/>
                </a:solidFill>
                <a:latin typeface="宋体" panose="02010600030101010101" pitchFamily="2" charset="-122"/>
              </a:rPr>
              <a:t>囚徒困境反映了个人理性和集体理性的矛盾。</a:t>
            </a:r>
          </a:p>
          <a:p>
            <a:pPr eaLnBrk="1" hangingPunct="1">
              <a:spcBef>
                <a:spcPct val="0"/>
              </a:spcBef>
              <a:defRPr/>
            </a:pPr>
            <a:endParaRPr lang="en-US" altLang="zh-CN" b="1"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50A3914-8498-40F0-BA6E-419D4441C35A}" type="slidenum">
              <a:rPr lang="en-US" altLang="zh-CN" smtClean="0">
                <a:solidFill>
                  <a:srgbClr val="000000"/>
                </a:solidFill>
                <a:latin typeface="Arial" panose="020B0604020202020204" pitchFamily="34" charset="0"/>
              </a:rPr>
              <a:pPr>
                <a:spcBef>
                  <a:spcPct val="0"/>
                </a:spcBef>
              </a:pPr>
              <a:t>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baseline="0" dirty="0"/>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C278F8-05CA-4691-AC5C-6632D68FF332}" type="slidenum">
              <a:rPr lang="en-US" altLang="zh-CN" smtClean="0">
                <a:solidFill>
                  <a:srgbClr val="000000"/>
                </a:solidFill>
                <a:latin typeface="Arial" panose="020B0604020202020204" pitchFamily="34" charset="0"/>
              </a:rPr>
              <a:pPr>
                <a:spcBef>
                  <a:spcPct val="0"/>
                </a:spcBef>
              </a:pPr>
              <a:t>74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64596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226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E21C7C2-A432-443D-8EB0-7D7BF068530E}" type="slidenum">
              <a:rPr lang="en-US" altLang="zh-CN" smtClean="0">
                <a:solidFill>
                  <a:srgbClr val="000000"/>
                </a:solidFill>
                <a:latin typeface="Arial" panose="020B0604020202020204" pitchFamily="34" charset="0"/>
              </a:rPr>
              <a:pPr>
                <a:spcBef>
                  <a:spcPct val="0"/>
                </a:spcBef>
              </a:pPr>
              <a:t>75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3050943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latin typeface="Arial" panose="020B0604020202020204" pitchFamily="34" charset="0"/>
            </a:endParaRPr>
          </a:p>
        </p:txBody>
      </p:sp>
      <p:sp>
        <p:nvSpPr>
          <p:cNvPr id="240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8128318-E84A-4101-8B50-FCFB7BC47845}" type="slidenum">
              <a:rPr lang="en-US" altLang="zh-CN" smtClean="0">
                <a:solidFill>
                  <a:srgbClr val="000000"/>
                </a:solidFill>
                <a:latin typeface="Arial" panose="020B0604020202020204" pitchFamily="34" charset="0"/>
              </a:rPr>
              <a:pPr>
                <a:spcBef>
                  <a:spcPct val="0"/>
                </a:spcBef>
              </a:pPr>
              <a:t>76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dirty="0">
                <a:latin typeface="Arial" panose="020B0604020202020204" pitchFamily="34" charset="0"/>
                <a:ea typeface="+mn-ea"/>
              </a:rPr>
              <a:t>生活中的“囚徒困境”例子</a:t>
            </a:r>
          </a:p>
          <a:p>
            <a:pPr eaLnBrk="1" hangingPunct="1">
              <a:spcBef>
                <a:spcPct val="0"/>
              </a:spcBef>
            </a:pPr>
            <a:endParaRPr lang="en-US" altLang="zh-CN" b="1" dirty="0"/>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783F3AC-35ED-4F7B-8671-7D60DFDA548B}" type="slidenum">
              <a:rPr lang="en-US" altLang="zh-CN" smtClean="0">
                <a:solidFill>
                  <a:srgbClr val="000000"/>
                </a:solidFill>
                <a:latin typeface="Arial" panose="020B0604020202020204" pitchFamily="34" charset="0"/>
              </a:rPr>
              <a:pPr>
                <a:spcBef>
                  <a:spcPct val="0"/>
                </a:spcBef>
              </a:pPr>
              <a:t>10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5EE44DC-5F8D-4A60-BA3C-531E5F3D186F}" type="slidenum">
              <a:rPr lang="en-US" altLang="zh-CN" smtClean="0">
                <a:solidFill>
                  <a:srgbClr val="000000"/>
                </a:solidFill>
                <a:latin typeface="Arial" panose="020B0604020202020204" pitchFamily="34" charset="0"/>
              </a:rPr>
              <a:pPr>
                <a:spcBef>
                  <a:spcPct val="0"/>
                </a:spcBef>
              </a:pPr>
              <a:t>11</a:t>
            </a:fld>
            <a:endParaRPr lang="en-US" altLang="zh-CN">
              <a:solidFill>
                <a:srgbClr val="000000"/>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FF5DA891-2BD4-4AD1-86DE-A695D68A9B69}"/>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56CD776-DFB9-4C37-B193-1B6534E73608}" type="datetimeFigureOut">
              <a:rPr lang="zh-CN" altLang="en-US"/>
              <a:pPr>
                <a:defRPr/>
              </a:pPr>
              <a:t>2023/11/20</a:t>
            </a:fld>
            <a:endParaRPr lang="zh-CN" altLang="en-US"/>
          </a:p>
        </p:txBody>
      </p:sp>
      <p:sp>
        <p:nvSpPr>
          <p:cNvPr id="5" name="页脚占位符 4">
            <a:extLst>
              <a:ext uri="{FF2B5EF4-FFF2-40B4-BE49-F238E27FC236}">
                <a16:creationId xmlns:a16="http://schemas.microsoft.com/office/drawing/2014/main" id="{41963518-7CE5-4860-A285-F482600D3FC2}"/>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D0DC2677-1925-4E81-9F0A-87618E920BC8}"/>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A20F5556-C229-4FA0-ADC7-B780D0419B26}" type="slidenum">
              <a:rPr lang="zh-CN" altLang="en-US"/>
              <a:pPr>
                <a:defRPr/>
              </a:pPr>
              <a:t>‹#›</a:t>
            </a:fld>
            <a:endParaRPr lang="zh-CN" altLang="en-US"/>
          </a:p>
        </p:txBody>
      </p:sp>
    </p:spTree>
    <p:extLst>
      <p:ext uri="{BB962C8B-B14F-4D97-AF65-F5344CB8AC3E}">
        <p14:creationId xmlns:p14="http://schemas.microsoft.com/office/powerpoint/2010/main" val="393004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08789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9AA9D13-3F9D-45B9-94F1-FE0B49955078}"/>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A8DEA3C-F4F4-45BB-AD02-7E14612F5B75}" type="datetimeFigureOut">
              <a:rPr lang="zh-CN" altLang="en-US"/>
              <a:pPr>
                <a:defRPr/>
              </a:pPr>
              <a:t>2023/11/20</a:t>
            </a:fld>
            <a:endParaRPr lang="zh-CN" altLang="en-US"/>
          </a:p>
        </p:txBody>
      </p:sp>
      <p:sp>
        <p:nvSpPr>
          <p:cNvPr id="5" name="页脚占位符 4">
            <a:extLst>
              <a:ext uri="{FF2B5EF4-FFF2-40B4-BE49-F238E27FC236}">
                <a16:creationId xmlns:a16="http://schemas.microsoft.com/office/drawing/2014/main" id="{7F305AD8-4F1A-483B-97D7-5ABEE1679192}"/>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23C59999-1D25-46D6-A2ED-3D51FAFC995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9083D6B6-3D6E-49EB-9474-723C1BD341A5}" type="slidenum">
              <a:rPr lang="zh-CN" altLang="en-US"/>
              <a:pPr>
                <a:defRPr/>
              </a:pPr>
              <a:t>‹#›</a:t>
            </a:fld>
            <a:endParaRPr lang="zh-CN" altLang="en-US"/>
          </a:p>
        </p:txBody>
      </p:sp>
    </p:spTree>
    <p:extLst>
      <p:ext uri="{BB962C8B-B14F-4D97-AF65-F5344CB8AC3E}">
        <p14:creationId xmlns:p14="http://schemas.microsoft.com/office/powerpoint/2010/main" val="346496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88826BA-2B4E-48A2-A85A-F98D42A64872}"/>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5EA9BEE-84E6-4941-9ABB-ED5E14BC9E20}" type="datetimeFigureOut">
              <a:rPr lang="zh-CN" altLang="en-US"/>
              <a:pPr>
                <a:defRPr/>
              </a:pPr>
              <a:t>2023/11/20</a:t>
            </a:fld>
            <a:endParaRPr lang="zh-CN" altLang="en-US"/>
          </a:p>
        </p:txBody>
      </p:sp>
      <p:sp>
        <p:nvSpPr>
          <p:cNvPr id="6" name="页脚占位符 5">
            <a:extLst>
              <a:ext uri="{FF2B5EF4-FFF2-40B4-BE49-F238E27FC236}">
                <a16:creationId xmlns:a16="http://schemas.microsoft.com/office/drawing/2014/main" id="{60B012CC-D79F-42D8-804C-01042E9E3E8C}"/>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8F22AF65-D07D-45EA-83E5-B2CDA7AF318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1B54B83F-361C-45EE-B4DB-E0BF72473E9F}" type="slidenum">
              <a:rPr lang="zh-CN" altLang="en-US"/>
              <a:pPr>
                <a:defRPr/>
              </a:pPr>
              <a:t>‹#›</a:t>
            </a:fld>
            <a:endParaRPr lang="zh-CN" altLang="en-US"/>
          </a:p>
        </p:txBody>
      </p:sp>
    </p:spTree>
    <p:extLst>
      <p:ext uri="{BB962C8B-B14F-4D97-AF65-F5344CB8AC3E}">
        <p14:creationId xmlns:p14="http://schemas.microsoft.com/office/powerpoint/2010/main" val="3108723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462902F-86C0-4E8A-98CB-AB42E2A8B735}"/>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51A48C74-FD9C-4ADF-B2E7-38C3B5A49DD1}" type="datetimeFigureOut">
              <a:rPr lang="zh-CN" altLang="en-US"/>
              <a:pPr>
                <a:defRPr/>
              </a:pPr>
              <a:t>2023/11/20</a:t>
            </a:fld>
            <a:endParaRPr lang="zh-CN" altLang="en-US"/>
          </a:p>
        </p:txBody>
      </p:sp>
      <p:sp>
        <p:nvSpPr>
          <p:cNvPr id="8" name="页脚占位符 7">
            <a:extLst>
              <a:ext uri="{FF2B5EF4-FFF2-40B4-BE49-F238E27FC236}">
                <a16:creationId xmlns:a16="http://schemas.microsoft.com/office/drawing/2014/main" id="{A5C8C77C-6283-4D2E-A6AA-D484BD78A706}"/>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79AE4402-0B7F-463F-9B64-2E17AD03C6E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654F4FEC-2A17-40F2-8B34-6279688A2A0B}" type="slidenum">
              <a:rPr lang="zh-CN" altLang="en-US"/>
              <a:pPr>
                <a:defRPr/>
              </a:pPr>
              <a:t>‹#›</a:t>
            </a:fld>
            <a:endParaRPr lang="zh-CN" altLang="en-US"/>
          </a:p>
        </p:txBody>
      </p:sp>
    </p:spTree>
    <p:extLst>
      <p:ext uri="{BB962C8B-B14F-4D97-AF65-F5344CB8AC3E}">
        <p14:creationId xmlns:p14="http://schemas.microsoft.com/office/powerpoint/2010/main" val="2990633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5433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E0E3BBE-EEF1-4670-B43A-0B75B045066F}"/>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E19C028-19F0-474C-AAA6-5A8FB3F3C5E1}" type="datetimeFigureOut">
              <a:rPr lang="zh-CN" altLang="en-US"/>
              <a:pPr>
                <a:defRPr/>
              </a:pPr>
              <a:t>2023/11/20</a:t>
            </a:fld>
            <a:endParaRPr lang="zh-CN" altLang="en-US"/>
          </a:p>
        </p:txBody>
      </p:sp>
      <p:sp>
        <p:nvSpPr>
          <p:cNvPr id="3" name="页脚占位符 2">
            <a:extLst>
              <a:ext uri="{FF2B5EF4-FFF2-40B4-BE49-F238E27FC236}">
                <a16:creationId xmlns:a16="http://schemas.microsoft.com/office/drawing/2014/main" id="{48811995-0F69-4D98-8E57-0407C1F13D7D}"/>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1ED3F3C2-10B3-4B04-A754-BCAD8309C8A7}"/>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pPr>
              <a:defRPr/>
            </a:pPr>
            <a:fld id="{05A1522A-4CC5-4CDE-950B-256655326846}" type="slidenum">
              <a:rPr lang="zh-CN" altLang="en-US"/>
              <a:pPr>
                <a:defRPr/>
              </a:pPr>
              <a:t>‹#›</a:t>
            </a:fld>
            <a:endParaRPr lang="zh-CN" altLang="en-US"/>
          </a:p>
        </p:txBody>
      </p:sp>
    </p:spTree>
    <p:extLst>
      <p:ext uri="{BB962C8B-B14F-4D97-AF65-F5344CB8AC3E}">
        <p14:creationId xmlns:p14="http://schemas.microsoft.com/office/powerpoint/2010/main" val="3032723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7D56367-4B78-428D-9CA2-D6347C370B45}"/>
              </a:ext>
            </a:extLst>
          </p:cNvPr>
          <p:cNvSpPr>
            <a:spLocks noGrp="1"/>
          </p:cNvSpPr>
          <p:nvPr>
            <p:ph type="title"/>
          </p:nvPr>
        </p:nvSpPr>
        <p:spPr>
          <a:xfrm>
            <a:off x="0" y="0"/>
            <a:ext cx="9144000" cy="692150"/>
          </a:xfrm>
          <a:prstGeom prst="rect">
            <a:avLst/>
          </a:prstGeom>
          <a:solidFill>
            <a:srgbClr val="0070C0"/>
          </a:solidFill>
        </p:spPr>
        <p:style>
          <a:lnRef idx="1">
            <a:schemeClr val="accent1"/>
          </a:lnRef>
          <a:fillRef idx="2">
            <a:schemeClr val="accent1"/>
          </a:fillRef>
          <a:effectRef idx="1">
            <a:schemeClr val="accent1"/>
          </a:effectRef>
          <a:fontRef idx="none"/>
        </p:style>
        <p:txBody>
          <a:bodyPr vert="horz" lIns="91440" tIns="45720" rIns="91440" bIns="45720" rtlCol="0" anchor="ctr">
            <a:noAutofit/>
          </a:bodyPr>
          <a:lstStyle/>
          <a:p>
            <a:r>
              <a:rPr lang="zh-CN" altLang="en-US" dirty="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5EA1D4C4-CDF2-49BA-A4E8-67B07216445B}"/>
              </a:ext>
            </a:extLst>
          </p:cNvPr>
          <p:cNvSpPr/>
          <p:nvPr userDrawn="1"/>
        </p:nvSpPr>
        <p:spPr>
          <a:xfrm>
            <a:off x="0" y="692150"/>
            <a:ext cx="9144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4011" r:id="rId1"/>
    <p:sldLayoutId id="2147484009" r:id="rId2"/>
    <p:sldLayoutId id="2147484012" r:id="rId3"/>
    <p:sldLayoutId id="2147484013" r:id="rId4"/>
    <p:sldLayoutId id="2147484014" r:id="rId5"/>
    <p:sldLayoutId id="2147484010" r:id="rId6"/>
    <p:sldLayoutId id="2147484015" r:id="rId7"/>
  </p:sldLayoutIdLst>
  <p:txStyles>
    <p:title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2.jpeg"/></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777E8-C0E9-4B2D-A1C7-90F46474518A}"/>
              </a:ext>
            </a:extLst>
          </p:cNvPr>
          <p:cNvSpPr>
            <a:spLocks noGrp="1"/>
          </p:cNvSpPr>
          <p:nvPr>
            <p:ph type="ctrTitle"/>
          </p:nvPr>
        </p:nvSpPr>
        <p:spPr>
          <a:xfrm>
            <a:off x="0" y="1484313"/>
            <a:ext cx="9144000" cy="1470025"/>
          </a:xfrm>
        </p:spPr>
        <p:txBody>
          <a:bodyPr/>
          <a:lstStyle/>
          <a:p>
            <a:pPr eaLnBrk="1" fontAlgn="auto" hangingPunct="1">
              <a:spcAft>
                <a:spcPts val="0"/>
              </a:spcAft>
              <a:defRPr/>
            </a:pPr>
            <a:r>
              <a:rPr lang="zh-CN" altLang="en-US" sz="4000" b="1" dirty="0">
                <a:effectLst>
                  <a:outerShdw blurRad="38100" dist="38100" dir="2700000" algn="tl">
                    <a:srgbClr val="000000">
                      <a:alpha val="43137"/>
                    </a:srgbClr>
                  </a:outerShdw>
                </a:effectLst>
                <a:latin typeface="黑体" pitchFamily="49" charset="-122"/>
                <a:ea typeface="黑体" pitchFamily="49" charset="-122"/>
              </a:rPr>
              <a:t>无线网络安全</a:t>
            </a:r>
          </a:p>
        </p:txBody>
      </p:sp>
      <p:sp>
        <p:nvSpPr>
          <p:cNvPr id="3" name="副标题 2">
            <a:extLst>
              <a:ext uri="{FF2B5EF4-FFF2-40B4-BE49-F238E27FC236}">
                <a16:creationId xmlns:a16="http://schemas.microsoft.com/office/drawing/2014/main" id="{309FF8CD-B30A-48AA-A756-368E37AD3A64}"/>
              </a:ext>
            </a:extLst>
          </p:cNvPr>
          <p:cNvSpPr>
            <a:spLocks noGrp="1"/>
          </p:cNvSpPr>
          <p:nvPr>
            <p:ph type="subTitle" idx="1"/>
          </p:nvPr>
        </p:nvSpPr>
        <p:spPr>
          <a:xfrm>
            <a:off x="15875" y="3429000"/>
            <a:ext cx="9109075" cy="2520950"/>
          </a:xfrm>
        </p:spPr>
        <p:txBody>
          <a:bodyPr rtlCol="0">
            <a:noAutofit/>
          </a:bodyPr>
          <a:lstStyle/>
          <a:p>
            <a:pP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rPr>
              <a:t>张  磊</a:t>
            </a:r>
            <a:r>
              <a:rPr lang="zh-CN" altLang="en-US" sz="2800" dirty="0">
                <a:solidFill>
                  <a:schemeClr val="tx1"/>
                </a:solidFill>
                <a:effectLst>
                  <a:outerShdw blurRad="38100" dist="38100" dir="2700000" algn="tl">
                    <a:srgbClr val="000000">
                      <a:alpha val="43137"/>
                    </a:srgbClr>
                  </a:outerShdw>
                </a:effectLst>
              </a:rPr>
              <a:t> </a:t>
            </a:r>
            <a:endParaRPr lang="en-US" altLang="zh-CN" sz="2400" dirty="0">
              <a:solidFill>
                <a:schemeClr val="tx1"/>
              </a:solidFill>
              <a:effectLst>
                <a:outerShdw blurRad="38100" dist="38100" dir="2700000" algn="tl">
                  <a:srgbClr val="000000">
                    <a:alpha val="43137"/>
                  </a:srgbClr>
                </a:outerShdw>
              </a:effectLst>
            </a:endParaRPr>
          </a:p>
          <a:p>
            <a:pPr eaLnBrk="1" fontAlgn="auto" hangingPunct="1">
              <a:spcBef>
                <a:spcPts val="24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密码与网络安全系</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软件工程学院</a:t>
            </a:r>
            <a:endParaRPr lang="en-US" altLang="zh-CN" sz="10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华东师范大学 </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endParaRPr lang="zh-CN" altLang="en-US" sz="2400" dirty="0">
              <a:solidFill>
                <a:schemeClr val="tx1"/>
              </a:solidFill>
              <a:effectLst>
                <a:outerShdw blurRad="38100" dist="38100" dir="2700000" algn="tl">
                  <a:srgbClr val="000000">
                    <a:alpha val="43137"/>
                  </a:srgbClr>
                </a:outerShdw>
              </a:effectLst>
            </a:endParaRPr>
          </a:p>
        </p:txBody>
      </p:sp>
    </p:spTree>
  </p:cSld>
  <p:clrMapOvr>
    <a:masterClrMapping/>
  </p:clrMapOvr>
  <p:transition advTm="695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256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605"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25606" name="矩形 3"/>
          <p:cNvSpPr>
            <a:spLocks noChangeArrowheads="1"/>
          </p:cNvSpPr>
          <p:nvPr/>
        </p:nvSpPr>
        <p:spPr bwMode="auto">
          <a:xfrm>
            <a:off x="395288" y="2282825"/>
            <a:ext cx="8258175"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例子</a:t>
            </a: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商家价格战</a:t>
            </a: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出售同类产品的商家之间本来可以通过共同将价格维持在高位而获利，但实际上却是相互杀价，结果都不能获得超额利润。</a:t>
            </a:r>
            <a:endParaRPr lang="zh-CN" altLang="en-US"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当一些商家共谋将价格抬高，消费者实际上不用着急，因为商家联合维持高价的垄断行为一般不会持久，可以等待垄断的自身崩溃，价格就会掉下来。</a:t>
            </a:r>
          </a:p>
        </p:txBody>
      </p:sp>
      <p:sp>
        <p:nvSpPr>
          <p:cNvPr id="2" name="灯片编号占位符 11">
            <a:extLst>
              <a:ext uri="{FF2B5EF4-FFF2-40B4-BE49-F238E27FC236}">
                <a16:creationId xmlns:a16="http://schemas.microsoft.com/office/drawing/2014/main" id="{D008C99F-FEF1-417B-BCCF-CE775229596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2765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3" name="副标题 2"/>
          <p:cNvSpPr txBox="1">
            <a:spLocks/>
          </p:cNvSpPr>
          <p:nvPr/>
        </p:nvSpPr>
        <p:spPr bwMode="auto">
          <a:xfrm>
            <a:off x="1187450" y="2184400"/>
            <a:ext cx="61849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这是因为厂商们都有这样一种心态：无论其他厂商是否降价，我自己降价是有利于自己的市场份额扩大的。</a:t>
            </a:r>
          </a:p>
          <a:p>
            <a:endParaRPr lang="zh-CN" altLang="en-US" dirty="0"/>
          </a:p>
        </p:txBody>
      </p:sp>
      <p:pic>
        <p:nvPicPr>
          <p:cNvPr id="2765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3325813"/>
            <a:ext cx="51720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2" name="灯片编号占位符 11">
            <a:extLst>
              <a:ext uri="{FF2B5EF4-FFF2-40B4-BE49-F238E27FC236}">
                <a16:creationId xmlns:a16="http://schemas.microsoft.com/office/drawing/2014/main" id="{16DB0850-B766-4E90-9FF2-E58660CF012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296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701" name="副标题 2"/>
          <p:cNvSpPr txBox="1">
            <a:spLocks/>
          </p:cNvSpPr>
          <p:nvPr/>
        </p:nvSpPr>
        <p:spPr bwMode="auto">
          <a:xfrm>
            <a:off x="539750" y="1855788"/>
            <a:ext cx="511175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问题：为什么在城市中心道路上禁止汽车鸣喇叭？</a:t>
            </a:r>
          </a:p>
          <a:p>
            <a:endParaRPr lang="zh-CN" altLang="en-US" sz="2400" dirty="0">
              <a:latin typeface="宋体" panose="02010600030101010101" pitchFamily="2" charset="-122"/>
              <a:ea typeface="宋体" panose="02010600030101010101" pitchFamily="2" charset="-122"/>
            </a:endParaRPr>
          </a:p>
        </p:txBody>
      </p:sp>
      <p:pic>
        <p:nvPicPr>
          <p:cNvPr id="29702"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357563"/>
            <a:ext cx="36290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636838"/>
            <a:ext cx="37147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2" name="灯片编号占位符 11">
            <a:extLst>
              <a:ext uri="{FF2B5EF4-FFF2-40B4-BE49-F238E27FC236}">
                <a16:creationId xmlns:a16="http://schemas.microsoft.com/office/drawing/2014/main" id="{D97C025F-33E6-4992-8618-2936A4D8846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296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970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pic>
        <p:nvPicPr>
          <p:cNvPr id="3" name="图片 2"/>
          <p:cNvPicPr>
            <a:picLocks noChangeAspect="1"/>
          </p:cNvPicPr>
          <p:nvPr/>
        </p:nvPicPr>
        <p:blipFill>
          <a:blip r:embed="rId3">
            <a:clrChange>
              <a:clrFrom>
                <a:srgbClr val="EDE7E3"/>
              </a:clrFrom>
              <a:clrTo>
                <a:srgbClr val="EDE7E3">
                  <a:alpha val="0"/>
                </a:srgbClr>
              </a:clrTo>
            </a:clrChange>
          </a:blip>
          <a:stretch>
            <a:fillRect/>
          </a:stretch>
        </p:blipFill>
        <p:spPr>
          <a:xfrm>
            <a:off x="1403648" y="1916832"/>
            <a:ext cx="5924550" cy="4347235"/>
          </a:xfrm>
          <a:prstGeom prst="rect">
            <a:avLst/>
          </a:prstGeom>
        </p:spPr>
      </p:pic>
      <p:sp>
        <p:nvSpPr>
          <p:cNvPr id="2" name="灯片编号占位符 11">
            <a:extLst>
              <a:ext uri="{FF2B5EF4-FFF2-40B4-BE49-F238E27FC236}">
                <a16:creationId xmlns:a16="http://schemas.microsoft.com/office/drawing/2014/main" id="{8C98A5C4-8426-4F56-BD87-525F1F46392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63166250"/>
      </p:ext>
    </p:extLst>
  </p:cSld>
  <p:clrMapOvr>
    <a:masterClrMapping/>
  </p:clrMapOvr>
  <p:transition advTm="16782"/>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317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749" name="矩形 1"/>
          <p:cNvSpPr>
            <a:spLocks noChangeArrowheads="1"/>
          </p:cNvSpPr>
          <p:nvPr/>
        </p:nvSpPr>
        <p:spPr bwMode="auto">
          <a:xfrm>
            <a:off x="539750" y="1809750"/>
            <a:ext cx="65532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机制设计：如何走出囚徒困境</a:t>
            </a:r>
            <a:endParaRPr lang="en-US" altLang="zh-CN" sz="2400" dirty="0">
              <a:latin typeface="宋体" panose="02010600030101010101" pitchFamily="2" charset="-122"/>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如果恰当进行机制设计，前述囚徒困境还是可以避免的，下面是一个商战中的真实例子。</a:t>
            </a:r>
          </a:p>
        </p:txBody>
      </p:sp>
      <p:pic>
        <p:nvPicPr>
          <p:cNvPr id="31750"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3141663"/>
            <a:ext cx="225425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8" y="3644900"/>
            <a:ext cx="36607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2" name="灯片编号占位符 11">
            <a:extLst>
              <a:ext uri="{FF2B5EF4-FFF2-40B4-BE49-F238E27FC236}">
                <a16:creationId xmlns:a16="http://schemas.microsoft.com/office/drawing/2014/main" id="{F3AD7451-8215-47B4-8510-3979E21959C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337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797" name="Rectangle 3"/>
          <p:cNvSpPr txBox="1">
            <a:spLocks noChangeArrowheads="1"/>
          </p:cNvSpPr>
          <p:nvPr/>
        </p:nvSpPr>
        <p:spPr bwMode="auto">
          <a:xfrm>
            <a:off x="836613" y="3624262"/>
            <a:ext cx="7470775" cy="210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美国有两家销售音像商品的商店“疯狂艾迪” 和“纽马克与露易斯”，它们之间在市场上存在竞争。</a:t>
            </a:r>
          </a:p>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当它们进行合谋时，如何保证对方不会背叛而降价的一个前提就是如何能迅速查出对方的背叛行为并给予惩罚。</a:t>
            </a:r>
          </a:p>
        </p:txBody>
      </p:sp>
      <p:pic>
        <p:nvPicPr>
          <p:cNvPr id="33798"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751013"/>
            <a:ext cx="2268537"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2" name="灯片编号占位符 11">
            <a:extLst>
              <a:ext uri="{FF2B5EF4-FFF2-40B4-BE49-F238E27FC236}">
                <a16:creationId xmlns:a16="http://schemas.microsoft.com/office/drawing/2014/main" id="{0A421F9C-30B2-4323-98F0-C8C5D9F5561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358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643138"/>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584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1844824"/>
            <a:ext cx="2379662"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88" y="2420888"/>
            <a:ext cx="3489325"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文本框 3"/>
          <p:cNvSpPr txBox="1">
            <a:spLocks noChangeArrowheads="1"/>
          </p:cNvSpPr>
          <p:nvPr/>
        </p:nvSpPr>
        <p:spPr bwMode="auto">
          <a:xfrm>
            <a:off x="2808288" y="2805063"/>
            <a:ext cx="16557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我家最便宜！！！</a:t>
            </a:r>
          </a:p>
        </p:txBody>
      </p:sp>
      <p:sp>
        <p:nvSpPr>
          <p:cNvPr id="35848" name="文本框 11"/>
          <p:cNvSpPr txBox="1">
            <a:spLocks noChangeArrowheads="1"/>
          </p:cNvSpPr>
          <p:nvPr/>
        </p:nvSpPr>
        <p:spPr bwMode="auto">
          <a:xfrm>
            <a:off x="4500563" y="2024211"/>
            <a:ext cx="2051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没人比我还便宜！！！</a:t>
            </a:r>
          </a:p>
        </p:txBody>
      </p:sp>
      <p:sp>
        <p:nvSpPr>
          <p:cNvPr id="35849" name="矩形 4"/>
          <p:cNvSpPr>
            <a:spLocks noChangeArrowheads="1"/>
          </p:cNvSpPr>
          <p:nvPr/>
        </p:nvSpPr>
        <p:spPr bwMode="auto">
          <a:xfrm>
            <a:off x="7413625" y="4761061"/>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00000"/>
                </a:solidFill>
                <a:latin typeface="宋体" panose="02010600030101010101" pitchFamily="2" charset="-122"/>
                <a:ea typeface="宋体" panose="02010600030101010101" pitchFamily="2" charset="-122"/>
              </a:rPr>
              <a:t>疯狂艾迪</a:t>
            </a:r>
            <a:endParaRPr lang="zh-CN" altLang="en-US" sz="2400">
              <a:latin typeface="Arial" panose="020B0604020202020204" pitchFamily="34" charset="0"/>
              <a:ea typeface="宋体" panose="02010600030101010101" pitchFamily="2" charset="-122"/>
            </a:endParaRPr>
          </a:p>
        </p:txBody>
      </p:sp>
      <p:sp>
        <p:nvSpPr>
          <p:cNvPr id="35850" name="矩形 5"/>
          <p:cNvSpPr>
            <a:spLocks noChangeArrowheads="1"/>
          </p:cNvSpPr>
          <p:nvPr/>
        </p:nvSpPr>
        <p:spPr bwMode="auto">
          <a:xfrm>
            <a:off x="654050" y="5013176"/>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solidFill>
                  <a:srgbClr val="000000"/>
                </a:solidFill>
                <a:latin typeface="宋体" panose="02010600030101010101" pitchFamily="2" charset="-122"/>
                <a:ea typeface="宋体" panose="02010600030101010101" pitchFamily="2" charset="-122"/>
              </a:rPr>
              <a:t>纽马克与露易斯</a:t>
            </a:r>
            <a:endParaRPr lang="zh-CN" altLang="en-US" sz="2400" dirty="0">
              <a:latin typeface="Arial" panose="020B0604020202020204" pitchFamily="34" charset="0"/>
              <a:ea typeface="宋体" panose="02010600030101010101" pitchFamily="2" charset="-122"/>
            </a:endParaRPr>
          </a:p>
        </p:txBody>
      </p:sp>
      <p:sp>
        <p:nvSpPr>
          <p:cNvPr id="35851"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2" name="矩形 1"/>
          <p:cNvSpPr/>
          <p:nvPr/>
        </p:nvSpPr>
        <p:spPr>
          <a:xfrm>
            <a:off x="467544" y="5656272"/>
            <a:ext cx="8586872" cy="1200329"/>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疯狂艾迪”已作出了承诺“不可能有人卖得比我们更低，我们的价格最低廉，我们保证价格最低，而且是超级疯狂的低”。</a:t>
            </a:r>
            <a:endParaRPr lang="en-US" altLang="zh-CN" dirty="0">
              <a:solidFill>
                <a:srgbClr val="000000"/>
              </a:solidFill>
              <a:latin typeface="宋体" panose="02010600030101010101" pitchFamily="2" charset="-122"/>
            </a:endParaRPr>
          </a:p>
          <a:p>
            <a:pPr marL="285750" indent="-285750">
              <a:buFont typeface="Arial" panose="020B0604020202020204" pitchFamily="34" charset="0"/>
              <a:buChar char="•"/>
            </a:pPr>
            <a:r>
              <a:rPr lang="zh-CN" altLang="en-US" dirty="0">
                <a:solidFill>
                  <a:srgbClr val="000000"/>
                </a:solidFill>
                <a:latin typeface="宋体" panose="02010600030101010101" pitchFamily="2" charset="-122"/>
              </a:rPr>
              <a:t>而对手企业“纽马克与露易斯”也打出“只要买我们的东西，将得到终生低价保证”。它承诺：假如你能在别处买到更低的价格，我们将加倍退钱</a:t>
            </a:r>
            <a:endParaRPr lang="en-US" altLang="zh-CN" b="1" dirty="0"/>
          </a:p>
        </p:txBody>
      </p:sp>
      <p:sp>
        <p:nvSpPr>
          <p:cNvPr id="3" name="灯片编号占位符 11">
            <a:extLst>
              <a:ext uri="{FF2B5EF4-FFF2-40B4-BE49-F238E27FC236}">
                <a16:creationId xmlns:a16="http://schemas.microsoft.com/office/drawing/2014/main" id="{897038B1-1151-4747-AAE7-441DA2DEB9D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378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104727"/>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893" name="Rectangle 3"/>
          <p:cNvSpPr txBox="1">
            <a:spLocks noChangeArrowheads="1"/>
          </p:cNvSpPr>
          <p:nvPr/>
        </p:nvSpPr>
        <p:spPr bwMode="auto">
          <a:xfrm>
            <a:off x="1392238" y="1988840"/>
            <a:ext cx="7272337"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80000"/>
              </a:lnSpc>
            </a:pPr>
            <a:endParaRPr lang="zh-CN" altLang="en-US" sz="2400">
              <a:solidFill>
                <a:srgbClr val="000000"/>
              </a:solidFill>
              <a:latin typeface="宋体" panose="02010600030101010101" pitchFamily="2" charset="-122"/>
              <a:ea typeface="宋体" panose="02010600030101010101" pitchFamily="2" charset="-122"/>
            </a:endParaRPr>
          </a:p>
        </p:txBody>
      </p:sp>
      <p:sp>
        <p:nvSpPr>
          <p:cNvPr id="3789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pic>
        <p:nvPicPr>
          <p:cNvPr id="37895" name="Picture 2" descr="http://img3.imgtn.bdimg.com/it/u=2142524823,3159125356&amp;fm=200&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5538" y="1988840"/>
            <a:ext cx="3482975"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628775"/>
            <a:ext cx="3603625"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7" name="矩形 3"/>
          <p:cNvSpPr>
            <a:spLocks noChangeArrowheads="1"/>
          </p:cNvSpPr>
          <p:nvPr/>
        </p:nvSpPr>
        <p:spPr bwMode="auto">
          <a:xfrm>
            <a:off x="306388" y="3744615"/>
            <a:ext cx="4218781"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一种潜在的侦察降低价格行为的机制阻止了价格战的发生</a:t>
            </a:r>
          </a:p>
        </p:txBody>
      </p:sp>
      <p:sp>
        <p:nvSpPr>
          <p:cNvPr id="2" name="矩形 1"/>
          <p:cNvSpPr/>
          <p:nvPr/>
        </p:nvSpPr>
        <p:spPr>
          <a:xfrm>
            <a:off x="306388" y="5247432"/>
            <a:ext cx="8636000" cy="1421928"/>
          </a:xfrm>
          <a:prstGeom prst="rect">
            <a:avLst/>
          </a:prstGeom>
        </p:spPr>
        <p:txBody>
          <a:bodyPr wrap="square">
            <a:spAutoFit/>
          </a:bodyPr>
          <a:lstStyle/>
          <a:p>
            <a:pPr marL="285750" indent="-285750">
              <a:lnSpc>
                <a:spcPct val="80000"/>
              </a:lnSpc>
              <a:buFont typeface="Arial" panose="020B0604020202020204" pitchFamily="34" charset="0"/>
              <a:buChar char="•"/>
            </a:pPr>
            <a:r>
              <a:rPr lang="zh-CN" altLang="en-US" dirty="0">
                <a:solidFill>
                  <a:srgbClr val="000000"/>
                </a:solidFill>
                <a:latin typeface="宋体" panose="02010600030101010101" pitchFamily="2" charset="-122"/>
              </a:rPr>
              <a:t>乍一看， 这两家企业在玩命竞争，根本不可能形成价格联盟，即使形成也难以维持，因而它们之间似乎是在打价格战。</a:t>
            </a:r>
          </a:p>
          <a:p>
            <a:pPr marL="285750" indent="-285750">
              <a:lnSpc>
                <a:spcPct val="80000"/>
              </a:lnSpc>
              <a:buFont typeface="Arial" panose="020B0604020202020204" pitchFamily="34" charset="0"/>
              <a:buChar char="•"/>
            </a:pPr>
            <a:r>
              <a:rPr lang="zh-CN" altLang="en-US" dirty="0">
                <a:solidFill>
                  <a:srgbClr val="000000"/>
                </a:solidFill>
                <a:latin typeface="宋体" panose="02010600030101010101" pitchFamily="2" charset="-122"/>
              </a:rPr>
              <a:t>但是，一种潜在的侦察降低价格行为的机制阻止了价格战的发生。</a:t>
            </a:r>
          </a:p>
          <a:p>
            <a:pPr marL="285750" indent="-285750">
              <a:lnSpc>
                <a:spcPct val="80000"/>
              </a:lnSpc>
              <a:buFont typeface="Arial" panose="020B0604020202020204" pitchFamily="34" charset="0"/>
              <a:buChar char="•"/>
            </a:pPr>
            <a:r>
              <a:rPr lang="zh-CN" altLang="en-US" dirty="0">
                <a:solidFill>
                  <a:srgbClr val="000000"/>
                </a:solidFill>
                <a:latin typeface="宋体" panose="02010600030101010101" pitchFamily="2" charset="-122"/>
              </a:rPr>
              <a:t>例如：每台录相机的批发价为</a:t>
            </a:r>
            <a:r>
              <a:rPr lang="en-US" altLang="zh-CN" dirty="0">
                <a:solidFill>
                  <a:srgbClr val="000000"/>
                </a:solidFill>
                <a:latin typeface="宋体" panose="02010600030101010101" pitchFamily="2" charset="-122"/>
              </a:rPr>
              <a:t>150</a:t>
            </a:r>
            <a:r>
              <a:rPr lang="zh-CN" altLang="en-US" dirty="0">
                <a:solidFill>
                  <a:srgbClr val="000000"/>
                </a:solidFill>
                <a:latin typeface="宋体" panose="02010600030101010101" pitchFamily="2" charset="-122"/>
              </a:rPr>
              <a:t>美元，此时两家企业正以每台</a:t>
            </a:r>
            <a:r>
              <a:rPr lang="en-US" altLang="zh-CN" dirty="0">
                <a:solidFill>
                  <a:srgbClr val="000000"/>
                </a:solidFill>
                <a:latin typeface="宋体" panose="02010600030101010101" pitchFamily="2" charset="-122"/>
              </a:rPr>
              <a:t>300</a:t>
            </a:r>
            <a:r>
              <a:rPr lang="zh-CN" altLang="en-US" dirty="0">
                <a:solidFill>
                  <a:srgbClr val="000000"/>
                </a:solidFill>
                <a:latin typeface="宋体" panose="02010600030101010101" pitchFamily="2" charset="-122"/>
              </a:rPr>
              <a:t>美元的价格出售。“疯狂艾迪”打算降为每台</a:t>
            </a:r>
            <a:r>
              <a:rPr lang="en-US" altLang="zh-CN" dirty="0">
                <a:solidFill>
                  <a:srgbClr val="000000"/>
                </a:solidFill>
                <a:latin typeface="宋体" panose="02010600030101010101" pitchFamily="2" charset="-122"/>
              </a:rPr>
              <a:t>275</a:t>
            </a:r>
            <a:r>
              <a:rPr lang="zh-CN" altLang="en-US" dirty="0">
                <a:solidFill>
                  <a:srgbClr val="000000"/>
                </a:solidFill>
                <a:latin typeface="宋体" panose="02010600030101010101" pitchFamily="2" charset="-122"/>
              </a:rPr>
              <a:t>美元，从而将对手的顾客拉过来，例如那些家住在对手售货点附近或过去曾买过对手商品的顾客。</a:t>
            </a:r>
          </a:p>
        </p:txBody>
      </p:sp>
      <p:sp>
        <p:nvSpPr>
          <p:cNvPr id="3" name="灯片编号占位符 11">
            <a:extLst>
              <a:ext uri="{FF2B5EF4-FFF2-40B4-BE49-F238E27FC236}">
                <a16:creationId xmlns:a16="http://schemas.microsoft.com/office/drawing/2014/main" id="{259FF7EF-4E04-4EBB-876C-8BA02E5547C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399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941" name="Rectangle 3"/>
          <p:cNvSpPr txBox="1">
            <a:spLocks noChangeArrowheads="1"/>
          </p:cNvSpPr>
          <p:nvPr/>
        </p:nvSpPr>
        <p:spPr bwMode="auto">
          <a:xfrm>
            <a:off x="4643438" y="3452813"/>
            <a:ext cx="70373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endParaRPr lang="zh-CN" altLang="en-US" sz="2400">
              <a:solidFill>
                <a:srgbClr val="000000"/>
              </a:solidFill>
              <a:latin typeface="宋体" panose="02010600030101010101" pitchFamily="2" charset="-122"/>
              <a:ea typeface="宋体" panose="02010600030101010101" pitchFamily="2" charset="-122"/>
            </a:endParaRPr>
          </a:p>
        </p:txBody>
      </p:sp>
      <p:sp>
        <p:nvSpPr>
          <p:cNvPr id="3994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pic>
        <p:nvPicPr>
          <p:cNvPr id="3994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934" y="2472804"/>
            <a:ext cx="3868737" cy="304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图片 3"/>
          <p:cNvPicPr>
            <a:picLocks noChangeAspect="1"/>
          </p:cNvPicPr>
          <p:nvPr/>
        </p:nvPicPr>
        <p:blipFill rotWithShape="1">
          <a:blip r:embed="rId4">
            <a:extLst>
              <a:ext uri="{28A0092B-C50C-407E-A947-70E740481C1C}">
                <a14:useLocalDpi xmlns:a14="http://schemas.microsoft.com/office/drawing/2010/main" val="0"/>
              </a:ext>
            </a:extLst>
          </a:blip>
          <a:srcRect b="3946"/>
          <a:stretch/>
        </p:blipFill>
        <p:spPr bwMode="auto">
          <a:xfrm>
            <a:off x="410788" y="1414343"/>
            <a:ext cx="4246240" cy="407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文本框 2"/>
          <p:cNvSpPr txBox="1">
            <a:spLocks noChangeArrowheads="1"/>
          </p:cNvSpPr>
          <p:nvPr/>
        </p:nvSpPr>
        <p:spPr bwMode="auto">
          <a:xfrm>
            <a:off x="2564131" y="2093972"/>
            <a:ext cx="158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Arial" panose="020B0604020202020204" pitchFamily="34" charset="0"/>
                <a:ea typeface="宋体" panose="02010600030101010101" pitchFamily="2" charset="-122"/>
              </a:rPr>
              <a:t>白赚</a:t>
            </a:r>
            <a:r>
              <a:rPr lang="en-US" altLang="zh-CN" sz="1800" dirty="0">
                <a:latin typeface="Arial" panose="020B0604020202020204" pitchFamily="34" charset="0"/>
                <a:ea typeface="宋体" panose="02010600030101010101" pitchFamily="2" charset="-122"/>
              </a:rPr>
              <a:t>50</a:t>
            </a:r>
            <a:r>
              <a:rPr lang="zh-CN" altLang="en-US" sz="1800" dirty="0">
                <a:latin typeface="Arial" panose="020B0604020202020204" pitchFamily="34" charset="0"/>
                <a:ea typeface="宋体" panose="02010600030101010101" pitchFamily="2" charset="-122"/>
              </a:rPr>
              <a:t>美元</a:t>
            </a:r>
          </a:p>
        </p:txBody>
      </p:sp>
      <p:sp>
        <p:nvSpPr>
          <p:cNvPr id="2" name="矩形 1"/>
          <p:cNvSpPr/>
          <p:nvPr/>
        </p:nvSpPr>
        <p:spPr>
          <a:xfrm>
            <a:off x="527182" y="5555959"/>
            <a:ext cx="8463880" cy="1200329"/>
          </a:xfrm>
          <a:prstGeom prst="rect">
            <a:avLst/>
          </a:prstGeom>
        </p:spPr>
        <p:txBody>
          <a:bodyPr wrap="square">
            <a:spAutoFit/>
          </a:bodyPr>
          <a:lstStyle/>
          <a:p>
            <a:pPr eaLnBrk="1" hangingPunct="1"/>
            <a:r>
              <a:rPr lang="zh-CN" altLang="en-US" dirty="0">
                <a:solidFill>
                  <a:srgbClr val="000000"/>
                </a:solidFill>
                <a:latin typeface="宋体" panose="02010600030101010101" pitchFamily="2" charset="-122"/>
              </a:rPr>
              <a:t>但是，对手的战略锁定了“疯狂艾迪”的行为，因为“疯狂艾迪”的这一计划会有相反的效果。因为顾客会到对手那里先以</a:t>
            </a:r>
            <a:r>
              <a:rPr lang="en-US" altLang="zh-CN" dirty="0">
                <a:solidFill>
                  <a:srgbClr val="000000"/>
                </a:solidFill>
                <a:latin typeface="宋体" panose="02010600030101010101" pitchFamily="2" charset="-122"/>
              </a:rPr>
              <a:t>300</a:t>
            </a:r>
            <a:r>
              <a:rPr lang="zh-CN" altLang="en-US" dirty="0">
                <a:solidFill>
                  <a:srgbClr val="000000"/>
                </a:solidFill>
                <a:latin typeface="宋体" panose="02010600030101010101" pitchFamily="2" charset="-122"/>
              </a:rPr>
              <a:t>美元买下录相机，然后再获退款</a:t>
            </a:r>
            <a:r>
              <a:rPr lang="en-US" altLang="zh-CN" dirty="0">
                <a:solidFill>
                  <a:srgbClr val="000000"/>
                </a:solidFill>
                <a:latin typeface="宋体" panose="02010600030101010101" pitchFamily="2" charset="-122"/>
              </a:rPr>
              <a:t>50</a:t>
            </a:r>
            <a:r>
              <a:rPr lang="zh-CN" altLang="en-US" dirty="0">
                <a:solidFill>
                  <a:srgbClr val="000000"/>
                </a:solidFill>
                <a:latin typeface="宋体" panose="02010600030101010101" pitchFamily="2" charset="-122"/>
              </a:rPr>
              <a:t>美元。这样，对手自然将价格降到更低的价格</a:t>
            </a:r>
            <a:r>
              <a:rPr lang="en-US" altLang="zh-CN" dirty="0">
                <a:solidFill>
                  <a:srgbClr val="000000"/>
                </a:solidFill>
                <a:latin typeface="宋体" panose="02010600030101010101" pitchFamily="2" charset="-122"/>
              </a:rPr>
              <a:t>250</a:t>
            </a:r>
            <a:r>
              <a:rPr lang="zh-CN" altLang="en-US" dirty="0">
                <a:solidFill>
                  <a:srgbClr val="000000"/>
                </a:solidFill>
                <a:latin typeface="宋体" panose="02010600030101010101" pitchFamily="2" charset="-122"/>
              </a:rPr>
              <a:t>美元一台，顾客反而是从“疯狂艾迪”那里流向对手而不是相反。</a:t>
            </a:r>
          </a:p>
        </p:txBody>
      </p:sp>
      <p:sp>
        <p:nvSpPr>
          <p:cNvPr id="3" name="灯片编号占位符 11">
            <a:extLst>
              <a:ext uri="{FF2B5EF4-FFF2-40B4-BE49-F238E27FC236}">
                <a16:creationId xmlns:a16="http://schemas.microsoft.com/office/drawing/2014/main" id="{B0E7A3A0-7E06-47C7-97EB-0DEE3E65E52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419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989" name="Rectangle 3"/>
          <p:cNvSpPr txBox="1">
            <a:spLocks noChangeArrowheads="1"/>
          </p:cNvSpPr>
          <p:nvPr/>
        </p:nvSpPr>
        <p:spPr bwMode="auto">
          <a:xfrm>
            <a:off x="908050" y="2420938"/>
            <a:ext cx="7326313"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如果对手不想以</a:t>
            </a:r>
            <a:r>
              <a:rPr lang="en-US" altLang="zh-CN" sz="2400" dirty="0">
                <a:latin typeface="宋体" panose="02010600030101010101" pitchFamily="2" charset="-122"/>
                <a:ea typeface="宋体" panose="02010600030101010101" pitchFamily="2" charset="-122"/>
              </a:rPr>
              <a:t>250</a:t>
            </a:r>
            <a:r>
              <a:rPr lang="zh-CN" altLang="en-US" sz="2400" dirty="0">
                <a:latin typeface="宋体" panose="02010600030101010101" pitchFamily="2" charset="-122"/>
                <a:ea typeface="宋体" panose="02010600030101010101" pitchFamily="2" charset="-122"/>
              </a:rPr>
              <a:t>美元一台出售录相机，他也可以将价格降到</a:t>
            </a:r>
            <a:r>
              <a:rPr lang="en-US" altLang="zh-CN" sz="2400" dirty="0">
                <a:latin typeface="宋体" panose="02010600030101010101" pitchFamily="2" charset="-122"/>
                <a:ea typeface="宋体" panose="02010600030101010101" pitchFamily="2" charset="-122"/>
              </a:rPr>
              <a:t>275</a:t>
            </a:r>
            <a:r>
              <a:rPr lang="zh-CN" altLang="en-US" sz="2400" dirty="0">
                <a:latin typeface="宋体" panose="02010600030101010101" pitchFamily="2" charset="-122"/>
                <a:ea typeface="宋体" panose="02010600030101010101" pitchFamily="2" charset="-122"/>
              </a:rPr>
              <a:t>美元一台，只要它发现有顾客来要求退款，就会发现对手的背叛行为，从而将价格降到了</a:t>
            </a:r>
            <a:r>
              <a:rPr lang="en-US" altLang="zh-CN" sz="2400" dirty="0">
                <a:latin typeface="宋体" panose="02010600030101010101" pitchFamily="2" charset="-122"/>
                <a:ea typeface="宋体" panose="02010600030101010101" pitchFamily="2" charset="-122"/>
              </a:rPr>
              <a:t>250</a:t>
            </a:r>
            <a:r>
              <a:rPr lang="zh-CN" altLang="en-US" sz="2400" dirty="0">
                <a:latin typeface="宋体" panose="02010600030101010101" pitchFamily="2" charset="-122"/>
                <a:ea typeface="宋体" panose="02010600030101010101" pitchFamily="2" charset="-122"/>
              </a:rPr>
              <a:t>美元一台。</a:t>
            </a:r>
          </a:p>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既不以太低价出售，又快速发现对手的背叛从而以降价予以报复，使对手降价也不能增大顾客量，从而蒙受损失。</a:t>
            </a:r>
          </a:p>
        </p:txBody>
      </p:sp>
      <p:sp>
        <p:nvSpPr>
          <p:cNvPr id="4199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2" name="灯片编号占位符 11">
            <a:extLst>
              <a:ext uri="{FF2B5EF4-FFF2-40B4-BE49-F238E27FC236}">
                <a16:creationId xmlns:a16="http://schemas.microsoft.com/office/drawing/2014/main" id="{D2CED1C4-2389-40D8-AB1F-35EA1DB637F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目  录</a:t>
            </a:r>
            <a:endParaRPr lang="zh-CN" altLang="en-US" sz="4000" dirty="0">
              <a:latin typeface="黑体" panose="02010609060101010101" pitchFamily="49" charset="-122"/>
              <a:ea typeface="黑体" panose="02010609060101010101" pitchFamily="49" charset="-122"/>
            </a:endParaRPr>
          </a:p>
        </p:txBody>
      </p:sp>
      <p:grpSp>
        <p:nvGrpSpPr>
          <p:cNvPr id="11267" name="组合 1"/>
          <p:cNvGrpSpPr>
            <a:grpSpLocks/>
          </p:cNvGrpSpPr>
          <p:nvPr/>
        </p:nvGrpSpPr>
        <p:grpSpPr bwMode="auto">
          <a:xfrm>
            <a:off x="2286000" y="1661040"/>
            <a:ext cx="4724400" cy="1044575"/>
            <a:chOff x="2286000" y="2889056"/>
            <a:chExt cx="4724400" cy="1044000"/>
          </a:xfrm>
        </p:grpSpPr>
        <p:sp>
          <p:nvSpPr>
            <p:cNvPr id="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博弈论基础</a:t>
              </a:r>
            </a:p>
          </p:txBody>
        </p:sp>
        <p:sp>
          <p:nvSpPr>
            <p:cNvPr id="1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a:solidFill>
                    <a:schemeClr val="bg1"/>
                  </a:solidFill>
                  <a:latin typeface="Arial" panose="020B0604020202020204" pitchFamily="34" charset="0"/>
                </a:rPr>
                <a:t>4.1</a:t>
              </a:r>
              <a:endParaRPr lang="en-US" altLang="zh-CN" sz="2400" b="1" dirty="0">
                <a:solidFill>
                  <a:schemeClr val="bg1"/>
                </a:solidFill>
                <a:latin typeface="Arial" panose="020B0604020202020204" pitchFamily="34" charset="0"/>
              </a:endParaRPr>
            </a:p>
          </p:txBody>
        </p:sp>
      </p:grpSp>
      <p:grpSp>
        <p:nvGrpSpPr>
          <p:cNvPr id="16" name="组合 1"/>
          <p:cNvGrpSpPr>
            <a:grpSpLocks/>
          </p:cNvGrpSpPr>
          <p:nvPr/>
        </p:nvGrpSpPr>
        <p:grpSpPr bwMode="auto">
          <a:xfrm>
            <a:off x="2312361" y="3058770"/>
            <a:ext cx="4698039" cy="1044575"/>
            <a:chOff x="2286000" y="2889056"/>
            <a:chExt cx="4923935" cy="1044000"/>
          </a:xfrm>
        </p:grpSpPr>
        <p:sp>
          <p:nvSpPr>
            <p:cNvPr id="1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6999" y="2993129"/>
              <a:ext cx="4542936"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303640" y="3091359"/>
              <a:ext cx="36804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网络主动防御机制</a:t>
              </a:r>
            </a:p>
          </p:txBody>
        </p:sp>
        <p:sp>
          <p:nvSpPr>
            <p:cNvPr id="2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489756" y="3178974"/>
              <a:ext cx="642127"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a:solidFill>
                    <a:schemeClr val="bg1"/>
                  </a:solidFill>
                  <a:latin typeface="Arial" panose="020B0604020202020204" pitchFamily="34" charset="0"/>
                </a:rPr>
                <a:t>4.2</a:t>
              </a:r>
              <a:endParaRPr lang="en-US" altLang="zh-CN" sz="2400" b="1" dirty="0">
                <a:solidFill>
                  <a:schemeClr val="bg1"/>
                </a:solidFill>
                <a:latin typeface="Arial" panose="020B0604020202020204" pitchFamily="34" charset="0"/>
              </a:endParaRPr>
            </a:p>
          </p:txBody>
        </p:sp>
      </p:grpSp>
      <p:grpSp>
        <p:nvGrpSpPr>
          <p:cNvPr id="31" name="组合 1"/>
          <p:cNvGrpSpPr>
            <a:grpSpLocks/>
          </p:cNvGrpSpPr>
          <p:nvPr/>
        </p:nvGrpSpPr>
        <p:grpSpPr bwMode="auto">
          <a:xfrm>
            <a:off x="2316127" y="4400649"/>
            <a:ext cx="4694273" cy="1044575"/>
            <a:chOff x="2286000" y="2889056"/>
            <a:chExt cx="4694273" cy="1044000"/>
          </a:xfrm>
        </p:grpSpPr>
        <p:sp>
          <p:nvSpPr>
            <p:cNvPr id="32"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13273"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3"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4"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743924"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恶意节点防范</a:t>
              </a:r>
            </a:p>
          </p:txBody>
        </p:sp>
        <p:sp>
          <p:nvSpPr>
            <p:cNvPr id="35"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4.3</a:t>
              </a:r>
            </a:p>
          </p:txBody>
        </p:sp>
      </p:grpSp>
      <p:sp>
        <p:nvSpPr>
          <p:cNvPr id="2" name="灯片编号占位符 11">
            <a:extLst>
              <a:ext uri="{FF2B5EF4-FFF2-40B4-BE49-F238E27FC236}">
                <a16:creationId xmlns:a16="http://schemas.microsoft.com/office/drawing/2014/main" id="{281CAF67-11ED-435A-900C-3D6A249D1A9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440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037" name="Rectangle 3"/>
          <p:cNvSpPr txBox="1">
            <a:spLocks noChangeArrowheads="1"/>
          </p:cNvSpPr>
          <p:nvPr/>
        </p:nvSpPr>
        <p:spPr bwMode="auto">
          <a:xfrm>
            <a:off x="683568" y="2483214"/>
            <a:ext cx="76327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这样，“疯狂艾迪”就没有进行价格战的意愿了，自然形成价格联盟。</a:t>
            </a:r>
          </a:p>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在美国，明目张胆的价格合盟是违法的，但这两家企业却以不违法的方式形成了价格合盟，顾客成了背叛行为的侦察者，这一战略是十分巧妙的。</a:t>
            </a:r>
          </a:p>
        </p:txBody>
      </p:sp>
      <p:sp>
        <p:nvSpPr>
          <p:cNvPr id="4403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pic>
        <p:nvPicPr>
          <p:cNvPr id="4403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508500"/>
            <a:ext cx="2562225"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B3143F55-D5E2-4A32-9990-E81EFDF0C98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460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085"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4.1.3 </a:t>
            </a:r>
            <a:r>
              <a:rPr lang="zh-CN" altLang="en-US" sz="2400" b="1" dirty="0">
                <a:latin typeface="黑体" panose="02010609060101010101" pitchFamily="49" charset="-122"/>
                <a:ea typeface="黑体" panose="02010609060101010101" pitchFamily="49" charset="-122"/>
              </a:rPr>
              <a:t>智猪博弈：对诸多经济现象的解释</a:t>
            </a:r>
          </a:p>
        </p:txBody>
      </p:sp>
      <p:sp>
        <p:nvSpPr>
          <p:cNvPr id="46086" name="内容占位符 8"/>
          <p:cNvSpPr txBox="1">
            <a:spLocks/>
          </p:cNvSpPr>
          <p:nvPr/>
        </p:nvSpPr>
        <p:spPr bwMode="auto">
          <a:xfrm>
            <a:off x="467544" y="1660783"/>
            <a:ext cx="795764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智猪博弈</a:t>
            </a:r>
            <a:endParaRPr lang="en-US" altLang="zh-CN" sz="2400" dirty="0">
              <a:latin typeface="宋体" panose="02010600030101010101" pitchFamily="2" charset="-122"/>
              <a:ea typeface="宋体" panose="02010600030101010101" pitchFamily="2" charset="-122"/>
            </a:endParaRPr>
          </a:p>
          <a:p>
            <a:pPr lvl="1">
              <a:lnSpc>
                <a:spcPct val="9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猪圈中有一头大猪和一头小猪，在猪圈的一端设有一个按钮</a:t>
            </a:r>
            <a:endParaRPr lang="en-US" altLang="zh-CN" sz="2200" dirty="0">
              <a:latin typeface="Arial" panose="020B0604020202020204" pitchFamily="34" charset="0"/>
              <a:ea typeface="宋体" panose="02010600030101010101" pitchFamily="2" charset="-122"/>
            </a:endParaRPr>
          </a:p>
          <a:p>
            <a:pPr lvl="1">
              <a:lnSpc>
                <a:spcPct val="9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每按一下，位于猪圈另一端的食槽中就会有</a:t>
            </a:r>
            <a:r>
              <a:rPr lang="en-US" altLang="zh-CN" sz="2200" dirty="0">
                <a:latin typeface="Arial" panose="020B0604020202020204" pitchFamily="34" charset="0"/>
                <a:ea typeface="宋体" panose="02010600030101010101" pitchFamily="2" charset="-122"/>
              </a:rPr>
              <a:t>10</a:t>
            </a:r>
            <a:r>
              <a:rPr lang="zh-CN" altLang="en-US" sz="2200" dirty="0">
                <a:latin typeface="Arial" panose="020B0604020202020204" pitchFamily="34" charset="0"/>
                <a:ea typeface="宋体" panose="02010600030101010101" pitchFamily="2" charset="-122"/>
              </a:rPr>
              <a:t>单位的猪食进槽，但每按一下按钮会耗去相当于</a:t>
            </a:r>
            <a:r>
              <a:rPr lang="en-US" altLang="zh-CN" sz="2200" dirty="0">
                <a:latin typeface="Arial" panose="020B0604020202020204" pitchFamily="34" charset="0"/>
                <a:ea typeface="宋体" panose="02010600030101010101" pitchFamily="2" charset="-122"/>
              </a:rPr>
              <a:t>2</a:t>
            </a:r>
            <a:r>
              <a:rPr lang="zh-CN" altLang="en-US" sz="2200" dirty="0">
                <a:latin typeface="Arial" panose="020B0604020202020204" pitchFamily="34" charset="0"/>
                <a:ea typeface="宋体" panose="02010600030101010101" pitchFamily="2" charset="-122"/>
              </a:rPr>
              <a:t>单位猪食的成本</a:t>
            </a:r>
            <a:endParaRPr lang="en-US" altLang="zh-CN" sz="2200" dirty="0">
              <a:latin typeface="Arial" panose="020B0604020202020204" pitchFamily="34" charset="0"/>
              <a:ea typeface="宋体" panose="02010600030101010101" pitchFamily="2" charset="-122"/>
            </a:endParaRPr>
          </a:p>
          <a:p>
            <a:pPr lvl="1">
              <a:lnSpc>
                <a:spcPct val="9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如果大猪先到食槽，则大猪吃到</a:t>
            </a:r>
            <a:r>
              <a:rPr lang="en-US" altLang="zh-CN" sz="2200" dirty="0">
                <a:latin typeface="Arial" panose="020B0604020202020204" pitchFamily="34" charset="0"/>
                <a:ea typeface="宋体" panose="02010600030101010101" pitchFamily="2" charset="-122"/>
              </a:rPr>
              <a:t>9</a:t>
            </a:r>
            <a:r>
              <a:rPr lang="zh-CN" altLang="en-US" sz="2200" dirty="0">
                <a:latin typeface="Arial" panose="020B0604020202020204" pitchFamily="34" charset="0"/>
                <a:ea typeface="宋体" panose="02010600030101010101" pitchFamily="2" charset="-122"/>
              </a:rPr>
              <a:t>单位食物，小猪仅能吃到</a:t>
            </a:r>
            <a:r>
              <a:rPr lang="en-US" altLang="zh-CN" sz="2200" dirty="0">
                <a:latin typeface="Arial" panose="020B0604020202020204" pitchFamily="34" charset="0"/>
                <a:ea typeface="宋体" panose="02010600030101010101" pitchFamily="2" charset="-122"/>
              </a:rPr>
              <a:t>1</a:t>
            </a:r>
            <a:r>
              <a:rPr lang="zh-CN" altLang="en-US" sz="2200" dirty="0">
                <a:latin typeface="Arial" panose="020B0604020202020204" pitchFamily="34" charset="0"/>
                <a:ea typeface="宋体" panose="02010600030101010101" pitchFamily="2" charset="-122"/>
              </a:rPr>
              <a:t>单位食物；如果两猪同时到食槽，则大猪吃</a:t>
            </a:r>
            <a:r>
              <a:rPr lang="en-US" altLang="zh-CN" sz="2200" dirty="0">
                <a:latin typeface="Arial" panose="020B0604020202020204" pitchFamily="34" charset="0"/>
                <a:ea typeface="宋体" panose="02010600030101010101" pitchFamily="2" charset="-122"/>
              </a:rPr>
              <a:t>7</a:t>
            </a:r>
            <a:r>
              <a:rPr lang="zh-CN" altLang="en-US" sz="2200" dirty="0">
                <a:latin typeface="Arial" panose="020B0604020202020204" pitchFamily="34" charset="0"/>
                <a:ea typeface="宋体" panose="02010600030101010101" pitchFamily="2" charset="-122"/>
              </a:rPr>
              <a:t>单位，小猪吃</a:t>
            </a:r>
            <a:r>
              <a:rPr lang="en-US" altLang="zh-CN" sz="2200" dirty="0">
                <a:latin typeface="Arial" panose="020B0604020202020204" pitchFamily="34" charset="0"/>
                <a:ea typeface="宋体" panose="02010600030101010101" pitchFamily="2" charset="-122"/>
              </a:rPr>
              <a:t>3</a:t>
            </a:r>
            <a:r>
              <a:rPr lang="zh-CN" altLang="en-US" sz="2200" dirty="0">
                <a:latin typeface="Arial" panose="020B0604020202020204" pitchFamily="34" charset="0"/>
                <a:ea typeface="宋体" panose="02010600030101010101" pitchFamily="2" charset="-122"/>
              </a:rPr>
              <a:t>单位食物；如果小猪先到，大猪吃</a:t>
            </a:r>
            <a:r>
              <a:rPr lang="en-US" altLang="zh-CN" sz="2200" dirty="0">
                <a:latin typeface="Arial" panose="020B0604020202020204" pitchFamily="34" charset="0"/>
                <a:ea typeface="宋体" panose="02010600030101010101" pitchFamily="2" charset="-122"/>
              </a:rPr>
              <a:t>6</a:t>
            </a:r>
            <a:r>
              <a:rPr lang="zh-CN" altLang="en-US" sz="2200" dirty="0">
                <a:latin typeface="Arial" panose="020B0604020202020204" pitchFamily="34" charset="0"/>
                <a:ea typeface="宋体" panose="02010600030101010101" pitchFamily="2" charset="-122"/>
              </a:rPr>
              <a:t>单位而小猪吃</a:t>
            </a:r>
            <a:r>
              <a:rPr lang="en-US" altLang="zh-CN" sz="2200" dirty="0">
                <a:latin typeface="Arial" panose="020B0604020202020204" pitchFamily="34" charset="0"/>
                <a:ea typeface="宋体" panose="02010600030101010101" pitchFamily="2" charset="-122"/>
              </a:rPr>
              <a:t>4</a:t>
            </a:r>
            <a:r>
              <a:rPr lang="zh-CN" altLang="en-US" sz="2200" dirty="0">
                <a:latin typeface="Arial" panose="020B0604020202020204" pitchFamily="34" charset="0"/>
                <a:ea typeface="宋体" panose="02010600030101010101" pitchFamily="2" charset="-122"/>
              </a:rPr>
              <a:t>单位食物。下表给出这个博弈的支付矩阵。</a:t>
            </a:r>
          </a:p>
        </p:txBody>
      </p:sp>
      <p:pic>
        <p:nvPicPr>
          <p:cNvPr id="4608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292600"/>
            <a:ext cx="27940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图片 5"/>
          <p:cNvPicPr>
            <a:picLocks noChangeAspect="1"/>
          </p:cNvPicPr>
          <p:nvPr/>
        </p:nvPicPr>
        <p:blipFill rotWithShape="1">
          <a:blip r:embed="rId4" cstate="print">
            <a:extLst>
              <a:ext uri="{28A0092B-C50C-407E-A947-70E740481C1C}">
                <a14:useLocalDpi xmlns:a14="http://schemas.microsoft.com/office/drawing/2010/main" val="0"/>
              </a:ext>
            </a:extLst>
          </a:blip>
          <a:srcRect b="6183"/>
          <a:stretch/>
        </p:blipFill>
        <p:spPr bwMode="auto">
          <a:xfrm>
            <a:off x="1187450" y="4567239"/>
            <a:ext cx="2039938" cy="159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4716463"/>
            <a:ext cx="131921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BAAEA4E0-59D8-4A26-B1B3-3543438926D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481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3175000"/>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133"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4.1.3 </a:t>
            </a:r>
            <a:r>
              <a:rPr lang="zh-CN" altLang="en-US" sz="2400" b="1" dirty="0">
                <a:latin typeface="黑体" panose="02010609060101010101" pitchFamily="49" charset="-122"/>
                <a:ea typeface="黑体" panose="02010609060101010101" pitchFamily="49" charset="-122"/>
              </a:rPr>
              <a:t>智猪博弈：对诸多经济现象的解释</a:t>
            </a:r>
          </a:p>
        </p:txBody>
      </p:sp>
      <p:graphicFrame>
        <p:nvGraphicFramePr>
          <p:cNvPr id="11" name="表格 10"/>
          <p:cNvGraphicFramePr>
            <a:graphicFrameLocks noGrp="1"/>
          </p:cNvGraphicFramePr>
          <p:nvPr>
            <p:extLst>
              <p:ext uri="{D42A27DB-BD31-4B8C-83A1-F6EECF244321}">
                <p14:modId xmlns:p14="http://schemas.microsoft.com/office/powerpoint/2010/main" val="590304167"/>
              </p:ext>
            </p:extLst>
          </p:nvPr>
        </p:nvGraphicFramePr>
        <p:xfrm>
          <a:off x="1116013" y="2924175"/>
          <a:ext cx="6911976" cy="2263774"/>
        </p:xfrm>
        <a:graphic>
          <a:graphicData uri="http://schemas.openxmlformats.org/drawingml/2006/table">
            <a:tbl>
              <a:tblPr firstRow="1" firstCol="1" bandRow="1">
                <a:tableStyleId>{073A0DAA-6AF3-43AB-8588-CEC1D06C72B9}</a:tableStyleId>
              </a:tblPr>
              <a:tblGrid>
                <a:gridCol w="2303992">
                  <a:extLst>
                    <a:ext uri="{9D8B030D-6E8A-4147-A177-3AD203B41FA5}">
                      <a16:colId xmlns:a16="http://schemas.microsoft.com/office/drawing/2014/main" val="3579897407"/>
                    </a:ext>
                  </a:extLst>
                </a:gridCol>
                <a:gridCol w="2303992">
                  <a:extLst>
                    <a:ext uri="{9D8B030D-6E8A-4147-A177-3AD203B41FA5}">
                      <a16:colId xmlns:a16="http://schemas.microsoft.com/office/drawing/2014/main" val="3067104550"/>
                    </a:ext>
                  </a:extLst>
                </a:gridCol>
                <a:gridCol w="2303992">
                  <a:extLst>
                    <a:ext uri="{9D8B030D-6E8A-4147-A177-3AD203B41FA5}">
                      <a16:colId xmlns:a16="http://schemas.microsoft.com/office/drawing/2014/main" val="1259546206"/>
                    </a:ext>
                  </a:extLst>
                </a:gridCol>
              </a:tblGrid>
              <a:tr h="823198">
                <a:tc>
                  <a:txBody>
                    <a:bodyPr/>
                    <a:lstStyle/>
                    <a:p>
                      <a:r>
                        <a:rPr lang="zh-CN" altLang="en-US" sz="2400" dirty="0"/>
                        <a:t>大猪           小猪</a:t>
                      </a:r>
                    </a:p>
                  </a:txBody>
                  <a:tcPr marL="91430" marR="91430" marT="45733" marB="45733"/>
                </a:tc>
                <a:tc>
                  <a:txBody>
                    <a:bodyPr/>
                    <a:lstStyle/>
                    <a:p>
                      <a:r>
                        <a:rPr lang="zh-CN" altLang="en-US" sz="2400" dirty="0"/>
                        <a:t>按</a:t>
                      </a:r>
                    </a:p>
                  </a:txBody>
                  <a:tcPr marL="91430" marR="91430" marT="45733" marB="45733"/>
                </a:tc>
                <a:tc>
                  <a:txBody>
                    <a:bodyPr/>
                    <a:lstStyle/>
                    <a:p>
                      <a:r>
                        <a:rPr lang="zh-CN" altLang="en-US" sz="2400" dirty="0"/>
                        <a:t>等待</a:t>
                      </a:r>
                    </a:p>
                  </a:txBody>
                  <a:tcPr marL="91430" marR="91430" marT="45733" marB="45733"/>
                </a:tc>
                <a:extLst>
                  <a:ext uri="{0D108BD9-81ED-4DB2-BD59-A6C34878D82A}">
                    <a16:rowId xmlns:a16="http://schemas.microsoft.com/office/drawing/2014/main" val="1674521720"/>
                  </a:ext>
                </a:extLst>
              </a:tr>
              <a:tr h="720288">
                <a:tc>
                  <a:txBody>
                    <a:bodyPr/>
                    <a:lstStyle/>
                    <a:p>
                      <a:r>
                        <a:rPr lang="zh-CN" altLang="en-US" sz="2400" dirty="0"/>
                        <a:t>按</a:t>
                      </a:r>
                    </a:p>
                  </a:txBody>
                  <a:tcPr marL="91430" marR="91430" marT="45733" marB="45733"/>
                </a:tc>
                <a:tc>
                  <a:txBody>
                    <a:bodyPr/>
                    <a:lstStyle/>
                    <a:p>
                      <a:r>
                        <a:rPr lang="en-US" altLang="zh-CN" sz="2400" dirty="0"/>
                        <a:t>5</a:t>
                      </a:r>
                      <a:r>
                        <a:rPr lang="zh-CN" altLang="en-US" sz="2400" dirty="0"/>
                        <a:t>，</a:t>
                      </a:r>
                      <a:r>
                        <a:rPr lang="en-US" altLang="zh-CN" sz="2400" dirty="0"/>
                        <a:t>1</a:t>
                      </a:r>
                      <a:endParaRPr lang="zh-CN" altLang="en-US" sz="2400" dirty="0"/>
                    </a:p>
                  </a:txBody>
                  <a:tcPr marL="91430" marR="91430" marT="45733" marB="45733"/>
                </a:tc>
                <a:tc>
                  <a:txBody>
                    <a:bodyPr/>
                    <a:lstStyle/>
                    <a:p>
                      <a:r>
                        <a:rPr lang="en-US" altLang="zh-CN" sz="2400" dirty="0"/>
                        <a:t>4</a:t>
                      </a:r>
                      <a:r>
                        <a:rPr lang="zh-CN" altLang="en-US" sz="2400" dirty="0"/>
                        <a:t>，</a:t>
                      </a:r>
                      <a:r>
                        <a:rPr lang="en-US" altLang="zh-CN" sz="2400" dirty="0"/>
                        <a:t>4</a:t>
                      </a:r>
                      <a:endParaRPr lang="zh-CN" altLang="en-US" sz="2400" dirty="0"/>
                    </a:p>
                  </a:txBody>
                  <a:tcPr marL="91430" marR="91430" marT="45733" marB="45733"/>
                </a:tc>
                <a:extLst>
                  <a:ext uri="{0D108BD9-81ED-4DB2-BD59-A6C34878D82A}">
                    <a16:rowId xmlns:a16="http://schemas.microsoft.com/office/drawing/2014/main" val="563410544"/>
                  </a:ext>
                </a:extLst>
              </a:tr>
              <a:tr h="720288">
                <a:tc>
                  <a:txBody>
                    <a:bodyPr/>
                    <a:lstStyle/>
                    <a:p>
                      <a:r>
                        <a:rPr lang="zh-CN" altLang="en-US" sz="2400" dirty="0"/>
                        <a:t>等待</a:t>
                      </a:r>
                    </a:p>
                  </a:txBody>
                  <a:tcPr marL="91430" marR="91430" marT="45733" marB="45733"/>
                </a:tc>
                <a:tc>
                  <a:txBody>
                    <a:bodyPr/>
                    <a:lstStyle/>
                    <a:p>
                      <a:r>
                        <a:rPr lang="en-US" altLang="zh-CN" sz="2400" dirty="0"/>
                        <a:t>9</a:t>
                      </a:r>
                      <a:r>
                        <a:rPr lang="zh-CN" altLang="en-US" sz="2400" dirty="0"/>
                        <a:t>，</a:t>
                      </a:r>
                      <a:r>
                        <a:rPr lang="en-US" altLang="zh-CN" sz="2400" dirty="0"/>
                        <a:t>-1</a:t>
                      </a:r>
                      <a:endParaRPr lang="zh-CN" altLang="en-US" sz="2400" dirty="0"/>
                    </a:p>
                  </a:txBody>
                  <a:tcPr marL="91430" marR="91430" marT="45733" marB="45733"/>
                </a:tc>
                <a:tc>
                  <a:txBody>
                    <a:bodyPr/>
                    <a:lstStyle/>
                    <a:p>
                      <a:r>
                        <a:rPr lang="en-US" altLang="zh-CN" sz="2400" dirty="0"/>
                        <a:t>0</a:t>
                      </a:r>
                      <a:r>
                        <a:rPr lang="zh-CN" altLang="en-US" sz="2400" dirty="0"/>
                        <a:t>，</a:t>
                      </a:r>
                      <a:r>
                        <a:rPr lang="en-US" altLang="zh-CN" sz="2400" dirty="0"/>
                        <a:t>0</a:t>
                      </a:r>
                      <a:endParaRPr lang="zh-CN" altLang="en-US" sz="2400" dirty="0"/>
                    </a:p>
                  </a:txBody>
                  <a:tcPr marL="91430" marR="91430" marT="45733" marB="45733"/>
                </a:tc>
                <a:extLst>
                  <a:ext uri="{0D108BD9-81ED-4DB2-BD59-A6C34878D82A}">
                    <a16:rowId xmlns:a16="http://schemas.microsoft.com/office/drawing/2014/main" val="1495852996"/>
                  </a:ext>
                </a:extLst>
              </a:tr>
            </a:tbl>
          </a:graphicData>
        </a:graphic>
      </p:graphicFrame>
      <p:cxnSp>
        <p:nvCxnSpPr>
          <p:cNvPr id="12" name="直接连接符 11"/>
          <p:cNvCxnSpPr/>
          <p:nvPr/>
        </p:nvCxnSpPr>
        <p:spPr>
          <a:xfrm>
            <a:off x="1835696" y="2924175"/>
            <a:ext cx="864096" cy="7794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1">
            <a:extLst>
              <a:ext uri="{FF2B5EF4-FFF2-40B4-BE49-F238E27FC236}">
                <a16:creationId xmlns:a16="http://schemas.microsoft.com/office/drawing/2014/main" id="{C64102BF-8966-46DD-9763-420DD531649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501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018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4.1.3 </a:t>
            </a:r>
            <a:r>
              <a:rPr lang="zh-CN" altLang="en-US" sz="2400" b="1" dirty="0">
                <a:latin typeface="黑体" panose="02010609060101010101" pitchFamily="49" charset="-122"/>
                <a:ea typeface="黑体" panose="02010609060101010101" pitchFamily="49" charset="-122"/>
              </a:rPr>
              <a:t>智猪博弈：对诸多经济现象的解释</a:t>
            </a:r>
          </a:p>
        </p:txBody>
      </p:sp>
      <p:sp>
        <p:nvSpPr>
          <p:cNvPr id="8" name="Rectangle 3"/>
          <p:cNvSpPr txBox="1">
            <a:spLocks noChangeArrowheads="1"/>
          </p:cNvSpPr>
          <p:nvPr/>
        </p:nvSpPr>
        <p:spPr bwMode="auto">
          <a:xfrm>
            <a:off x="1014028" y="2276872"/>
            <a:ext cx="7115944" cy="326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这个博弈大猪没有劣战略。但是，小猪有一个劣战略“按”，因为无论大猪作何选择，小猪选择“等待”是比选择“按”更好一些的战略。</a:t>
            </a: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所以，小猪会剔除“按”，而选择“等待”；大猪知道小猪会选择“等待”，从而自己选择“按”，所以，可以预料博弈的结果是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按</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等待）。这称为“重复剔除劣战略的占优战略均衡”，其中小猪的战略“等待”占优于战略“按”，而给定小猪剔除了劣战略“按”后，大猪的战略“按”又占优于战略“等待”</a:t>
            </a:r>
          </a:p>
        </p:txBody>
      </p:sp>
      <p:sp>
        <p:nvSpPr>
          <p:cNvPr id="2" name="灯片编号占位符 11">
            <a:extLst>
              <a:ext uri="{FF2B5EF4-FFF2-40B4-BE49-F238E27FC236}">
                <a16:creationId xmlns:a16="http://schemas.microsoft.com/office/drawing/2014/main" id="{67D23B65-9327-47D8-A1C6-A3D492747EF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linds(horizontal)">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522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22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4.1.3 </a:t>
            </a:r>
            <a:r>
              <a:rPr lang="zh-CN" altLang="en-US" sz="2400" b="1" dirty="0">
                <a:latin typeface="黑体" panose="02010609060101010101" pitchFamily="49" charset="-122"/>
                <a:ea typeface="黑体" panose="02010609060101010101" pitchFamily="49" charset="-122"/>
              </a:rPr>
              <a:t>智猪博弈：对诸多经济现象的解释</a:t>
            </a:r>
          </a:p>
        </p:txBody>
      </p:sp>
      <p:sp>
        <p:nvSpPr>
          <p:cNvPr id="6" name="Rectangle 3"/>
          <p:cNvSpPr txBox="1">
            <a:spLocks noChangeArrowheads="1"/>
          </p:cNvSpPr>
          <p:nvPr/>
        </p:nvSpPr>
        <p:spPr bwMode="auto">
          <a:xfrm>
            <a:off x="504031" y="1749425"/>
            <a:ext cx="804227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a:lnSpc>
                <a:spcPct val="90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例子：股市博弈</a:t>
            </a:r>
          </a:p>
          <a:p>
            <a:pPr lvl="1">
              <a:lnSpc>
                <a:spcPct val="115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在股票市场上，大户是大猪，他们要进行技术分析，收集信息、预测股价走势，但大量散户就是小猪。他们不会花成本去进行分析，而是跟着大户的投资战略进行股票买卖，即所谓“散户跟大户”的现象。</a:t>
            </a:r>
          </a:p>
        </p:txBody>
      </p:sp>
      <p:pic>
        <p:nvPicPr>
          <p:cNvPr id="52230"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4077072"/>
            <a:ext cx="3322998" cy="2220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717032"/>
            <a:ext cx="3024390" cy="201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5071C75F-C6E9-4AAD-B746-C43F7A4F4F9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542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427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4.1.3 </a:t>
            </a:r>
            <a:r>
              <a:rPr lang="zh-CN" altLang="en-US" sz="2400" b="1" dirty="0">
                <a:latin typeface="黑体" panose="02010609060101010101" pitchFamily="49" charset="-122"/>
                <a:ea typeface="黑体" panose="02010609060101010101" pitchFamily="49" charset="-122"/>
              </a:rPr>
              <a:t>智猪博弈：对诸多经济现象的解释</a:t>
            </a:r>
          </a:p>
        </p:txBody>
      </p:sp>
      <p:sp>
        <p:nvSpPr>
          <p:cNvPr id="54277" name="副标题 2"/>
          <p:cNvSpPr txBox="1">
            <a:spLocks/>
          </p:cNvSpPr>
          <p:nvPr/>
        </p:nvSpPr>
        <p:spPr bwMode="auto">
          <a:xfrm>
            <a:off x="536575" y="2420888"/>
            <a:ext cx="39592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问题：为什么中小企业不会花钱去开发新产品？</a:t>
            </a:r>
          </a:p>
          <a:p>
            <a:endParaRPr lang="zh-CN" altLang="en-US" dirty="0"/>
          </a:p>
        </p:txBody>
      </p:sp>
      <p:pic>
        <p:nvPicPr>
          <p:cNvPr id="54278"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005263"/>
            <a:ext cx="3522663"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9188" y="2205038"/>
            <a:ext cx="4013200"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D48C4280-3A27-4B82-A0A9-24CD4B3B1FC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563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632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动态博弈与承诺行动</a:t>
            </a:r>
          </a:p>
        </p:txBody>
      </p:sp>
      <p:sp>
        <p:nvSpPr>
          <p:cNvPr id="56325" name="矩形 2"/>
          <p:cNvSpPr>
            <a:spLocks noChangeArrowheads="1"/>
          </p:cNvSpPr>
          <p:nvPr/>
        </p:nvSpPr>
        <p:spPr bwMode="auto">
          <a:xfrm>
            <a:off x="658801" y="2308652"/>
            <a:ext cx="6553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 </a:t>
            </a:r>
            <a:r>
              <a:rPr lang="zh-CN" altLang="en-US" sz="2400" dirty="0">
                <a:latin typeface="宋体" panose="02010600030101010101" pitchFamily="2" charset="-122"/>
                <a:ea typeface="宋体" panose="02010600030101010101" pitchFamily="2" charset="-122"/>
              </a:rPr>
              <a:t>如果局中人在进行行动选择时有先后顺序之分，这种博弈就被称为“动态博弈”。</a:t>
            </a:r>
          </a:p>
        </p:txBody>
      </p:sp>
      <p:sp>
        <p:nvSpPr>
          <p:cNvPr id="2" name="矩形 1"/>
          <p:cNvSpPr/>
          <p:nvPr/>
        </p:nvSpPr>
        <p:spPr>
          <a:xfrm>
            <a:off x="827088" y="4005263"/>
            <a:ext cx="1512887" cy="115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t>1</a:t>
            </a:r>
            <a:endParaRPr lang="zh-CN" altLang="en-US" sz="3200" dirty="0"/>
          </a:p>
        </p:txBody>
      </p:sp>
      <p:sp>
        <p:nvSpPr>
          <p:cNvPr id="7" name="矩形 6"/>
          <p:cNvSpPr/>
          <p:nvPr/>
        </p:nvSpPr>
        <p:spPr>
          <a:xfrm>
            <a:off x="6948488" y="4005263"/>
            <a:ext cx="1511300" cy="115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t>3</a:t>
            </a:r>
            <a:endParaRPr lang="zh-CN" altLang="en-US" sz="3200" dirty="0"/>
          </a:p>
        </p:txBody>
      </p:sp>
      <p:sp>
        <p:nvSpPr>
          <p:cNvPr id="8" name="矩形 7"/>
          <p:cNvSpPr/>
          <p:nvPr/>
        </p:nvSpPr>
        <p:spPr>
          <a:xfrm>
            <a:off x="3887788" y="4005263"/>
            <a:ext cx="1512887" cy="115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t>2</a:t>
            </a:r>
            <a:endParaRPr lang="zh-CN" altLang="en-US" sz="3200" dirty="0"/>
          </a:p>
        </p:txBody>
      </p:sp>
      <p:cxnSp>
        <p:nvCxnSpPr>
          <p:cNvPr id="4" name="直接箭头连接符 3"/>
          <p:cNvCxnSpPr>
            <a:stCxn id="2" idx="3"/>
            <a:endCxn id="8" idx="1"/>
          </p:cNvCxnSpPr>
          <p:nvPr/>
        </p:nvCxnSpPr>
        <p:spPr>
          <a:xfrm>
            <a:off x="2339975" y="4581525"/>
            <a:ext cx="154781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8" idx="3"/>
            <a:endCxn id="7" idx="1"/>
          </p:cNvCxnSpPr>
          <p:nvPr/>
        </p:nvCxnSpPr>
        <p:spPr>
          <a:xfrm>
            <a:off x="5400675" y="4581525"/>
            <a:ext cx="154781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6331" name="矩形 9"/>
          <p:cNvSpPr>
            <a:spLocks noChangeArrowheads="1"/>
          </p:cNvSpPr>
          <p:nvPr/>
        </p:nvSpPr>
        <p:spPr bwMode="auto">
          <a:xfrm>
            <a:off x="3935413" y="5749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t>先后顺序</a:t>
            </a:r>
          </a:p>
        </p:txBody>
      </p:sp>
      <p:sp>
        <p:nvSpPr>
          <p:cNvPr id="3" name="灯片编号占位符 11">
            <a:extLst>
              <a:ext uri="{FF2B5EF4-FFF2-40B4-BE49-F238E27FC236}">
                <a16:creationId xmlns:a16="http://schemas.microsoft.com/office/drawing/2014/main" id="{A6BF22D3-700D-4068-A15B-87AAE966DEF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583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83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动态博弈与承诺行动</a:t>
            </a:r>
          </a:p>
        </p:txBody>
      </p:sp>
      <p:sp>
        <p:nvSpPr>
          <p:cNvPr id="58373" name="Rectangle 3"/>
          <p:cNvSpPr txBox="1">
            <a:spLocks noChangeArrowheads="1"/>
          </p:cNvSpPr>
          <p:nvPr/>
        </p:nvSpPr>
        <p:spPr bwMode="auto">
          <a:xfrm>
            <a:off x="395288" y="1932137"/>
            <a:ext cx="8748712"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例子</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补贴。</a:t>
            </a: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欧共体为了打破美国波音公司对全球民航业的垄断，曾放弃欧洲传统的自由竞争精神而对与波音公司进行竞争的空中客车公司进行补贴。</a:t>
            </a:r>
          </a:p>
        </p:txBody>
      </p:sp>
      <p:pic>
        <p:nvPicPr>
          <p:cNvPr id="58374" name="图片 6"/>
          <p:cNvPicPr>
            <a:picLocks noChangeAspect="1"/>
          </p:cNvPicPr>
          <p:nvPr/>
        </p:nvPicPr>
        <p:blipFill rotWithShape="1">
          <a:blip r:embed="rId3">
            <a:extLst>
              <a:ext uri="{28A0092B-C50C-407E-A947-70E740481C1C}">
                <a14:useLocalDpi xmlns:a14="http://schemas.microsoft.com/office/drawing/2010/main" val="0"/>
              </a:ext>
            </a:extLst>
          </a:blip>
          <a:srcRect b="6514"/>
          <a:stretch/>
        </p:blipFill>
        <p:spPr bwMode="auto">
          <a:xfrm>
            <a:off x="971550" y="4437063"/>
            <a:ext cx="2362200" cy="165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AutoShape 2" descr="data:image/jpeg;base64,/9j/4AAQSkZJRgABAQAAAQABAAD/2wBDAAgGBgcGBQgHBwcJCQgKDBQNDAsLDBkSEw8UHRofHh0aHBwgJC4nICIsIxwcKDcpLDAxNDQ0Hyc5PTgyPC4zNDL/2wBDAQkJCQwLDBgNDRgyIRwhMjIyMjIyMjIyMjIyMjIyMjIyMjIyMjIyMjIyMjIyMjIyMjIyMjIyMjIyMjIyMjIyMjL/wAARCAEs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mFtuKAFJXHNJuXdjPNUtV1Wy0ewkvtQuI4LaIbmdjjFfOvir4t+IPFOp/2V4XWe2tXbZGI1/fTe59PwoHGNz6XLBetLlfWvnXTfCvxH8P6ZLqtt4gZbhE81rJpDKzbecNu+WvVPh743h8a6EtyyLFfW7eXdQr/C395f8AZNK43Fo7fNNDKy7geKxde8S6V4a09r3VrxIIguFyfmY+ir3rxLXvjlrerXRsvC2mtEG4VyvmSt/wFelMSjc+hHljjQvI4UDqzHFZ8niLRImKyaxYK3o1yo/rXzvbeB/iB4wlFxrmqTW8Tj708vzH/gK1uWvwL0tGDX2r3MxI+4iBf1NS5JGipSZ7xbXlteRF7W5inX+9E4cfpU5x614XF8JE05xNofiTULGZfu84Ws3VvH3jr4d6ja22r3lpq1vKpZSRhnUep6iiMkyJU2tz6IyKWsXw1rUfiLw7Y6tHG0S3UaybCc7fatqqJCiiigAooooAKKKKACiiigAooooAKKKKACiiigAooooAKKKKACiiigAooooAKKKKACiiigAooooAKKKKACiiigAooooAKKKKACiiigAooooAKKKKACiiigAooooAKKiaTbjjk0yW4jhjaSR1jjUZZmOAKAJC20knpRu4yOleWeKfjf4e0SU2+nI+qXC/eML4jU9OW71wrfH/AMSzzH7Lo1mVz9wKzEfXFAct9j6P3dajLjGeAducmvDdM/aCaNlTXdBlhJO0ywHGP+AtXR+IPi14au/BOpT6VqqfbGt2WGBlxIGbj7v40D5Tyz4neMLvxx4qXRtMLyWEM3lQRJ/y2kyQWr0vwN4GtvCGnK2Um1OVQ00+35k/2V/2a8z+CumxXvia6vpQGNnBuXd/eY7d1e+HIY87iedxrKUjsoUk9RNu1lI27h/3zXmWp6drnw98SXXiLwzYfbLK9RvtFqu5hC33s/L/AA9K9O2j/e/2aaFZMYP3f71RGTTNp0lI8Bg8P+MviXqo1PVWkjg3bTNMpVYl9I1r2Xw/4V0nw1aomn2iLIw2tO65kk9ya2tvQ46fwr8tc7438TJ4V8Mz36/8fDHy7dW7s38X/AavmbZmqSpq5vJPFKzrG6yNCdpVTuYexqX5WHAVSf73evLfgrFfvpurahcybo7udSjMfmZ1+81d74g1+w8N6PLf6hJtiHyoq/ekb+6KmSuy4zurs1h/CNjNubadvy186fEW9k8VfEg2FiVkCslnDt+6T0zXQN8ZZ7jw1qUckCxapI+212K22ONvvMT/AHlq58FvAl1d6pH4t1FCsCEtaq/WWRv4vpVxjY5q9RPY930LS49E0Kw02L7ltAsS++1cVqUxAwHOPwp9aHMFFFFABRRRQAUUUUAFFFFABRRRQAUUUUAFFFFABRRRQAUUUUAFFFFABRRRQAUUUUAFFFFABRRRQAUUUUAFFFFABRRRQAUUUUAFFFFABRRRQAUUUUAFFFFACE4qMyqq7jnFSFgoya4r4heNoPBHh43pQS3cxaK2hY8M3qf9kUAX/FnjLSfCGnm61KcK5H7q3Vv3kjegFfOPifx/4m+Iuorp1tHLHbM22Owt2OW/3j/FWdp2l+Ivid4iknkdppSd09w4PlxL7f4V7t4U8G6X4RsjHYp5ly6/vbuQfNJ/s/7K1MpWNqVJyOE8KfBqCKKO58SSNJIPmFlGcAf7zV6jY6NpmmQCKysLaFB/zzjUfrV3btThdtONYyk2dsKMUUrnTbC9jaG7sbaeNvm2vCpxXG6v8IvDGpSGS3hlsJGX7sD/AC/k1d9ij6UlKSKdKLOX8JeDLDwhDcJaPJLLOV8yaT7x2/wr/s11A+9/7LTSwXr8v+1QG+ahscUo6IdR/DRuH96k3DG7t69qDQE+ZuPvV4J8RdVn8X+PLfQtPJaCCUQIq9PMb7zfh/SvcdRlkg026mt0ZpVgdkVfvE7f4a8m+E/h4RNfeLdYJQRmQRmQYw3VmatI6HJWk3oegz3el+AfCkYdvLtLRPLWMffmf0H+9Xz94r8Yal4w1GKW9ZVijbZBDH91A38296s+O/F9x4z11pIyy2ULMltCP7vr/vGvRvh58FncW2s+JtyDd5kVh/Ef7u5v6VcY21ZyyqXVkM8E/AmS6SDUPElxsgYCQWcRw2O25vpXvVtaw2dtHBbxrHCi7URBgKKkjQKoCrtUDAHpU1UZCAUtFFABRRRQAUUUUAFFFFABRRSZFAC0U3d82KNwoAdRTdy+vWlyPUUALRTSRj1pQwNAC0UUUAFFFFABRRRQAUUUUAFFFFABRRRQAUUUUAFFFFABRRRQAUUUUAFFFFABRRRQAUUUUAFFFFABRRRQAh6V4d+0Jo97d6ZpepwI0ltbFkmI527vusa9xPSqk1uk8LRyxLJGy4ZWG4MvptNAHinww8TeGV8O2mkW1wlpqKjdMsvyCV/XPevSt67Q3Zv1rl/EvwT8N6273Fikul3bchoTujLepX/9VcPPpvxN+HYxGn9raYhO3avmqB/u/eWs5RudNKsoqzPYf6UFgq7j8oFeZaN8ZdEvWW31a2m06fO1mYb41/8AZhXo1pd2t7Cl1bXMU8TfKJIX3q1ZuLR1xqxa0Jgwbbj5t1A27sfxV5VrnxI8Q+EdauLPU9KguLZnLQTRq0W6P+H5q2dB+LHhzWJI4rh5NPnc42zfd/76puIo1Vc1fH1lqN14YluNJnlhvbJxcL5Zb5tv3hR4F8THxX4cW+n2Ldxny7hV+Xlf4q6P5GRmba6N/dO5Wrm/CnhGPwveatIs4MF9P5ixr/Aq/N/jRpsxSunzI6C5vLOxiaW7uYIIlG7dI4WuM1X4t+F9NcpDcy38i/w26fL/AN9NXlaWN38Q/iZJZC4lMUlwwaR23eVCp+aui8a+Hvh/4K0ia2s5G1TWZ12xbpsiD/aIXiqUUYSxDuOv/jXqF05j0fRkVsbVeQtIw/4CPlrH1nVPiV4i0ySK6sbw2UrKpSG22q27oOBXrXwtW3u/A2nXbaXbW06q0QkWFQ0ir8u/d96u5Ktu3DcrfWk5KLJ1n1PmKz+F3jqCSGe3014Jo2Vo2aQKymum0Hx74p8B+JlsfGc969ky5ZJArnn+JT/dr3b7vIJyf4WrnfGfhK08Y6FNYTIguVVntZv4o3/+JalGrdkypWWh2lle21/ZRXVrOssEq7kdTkMKtggjIr54+Cviy40nW5vBuquyqzkW4c/clX7yD6819Cpu2c9a2MB9FFFMAoopMj1FAC0UmRSZ4NAAWVeppdw9RWDq3ijQtERjqOr2lsw6q8vzD/gI+auF1b48+E7AyLZJc37qMAxrtVv+BGgD1fdS5FfNmqftB65O5Gmaba2sZGFabMjD8q43U/id4w1cOlzrlwiN8uy3by1/8d+ajlkB9b3Op2Nkpa6vIIcDLeZIo21xmqfGHwVpuQdW+0EcbbVN1fMSaZrmszb/ALNfXch53ybmz+Jrdsvhj4hucNJFDaoBu3TP0/KrjCTJcoo9Vv8A9ojSUJFjo15ccffd1Va5i8/aH1+Zj9k0qzgXp8zM7VRsvhLGrb77VWYfeZIU+9+Na9t8MPD0LZk+0zk8fvJP/ia0VBsl1Yo5e7+NPje8yn9qRW4J/wCWMCrt/wCBV6J8BfEGr6/d6+2q6nc3hiWDaJn3BSxkzj8hVez8E+HbONRHpUUpHG6RmZmrv/A1na2b3otrWCEEJkxxqrN97rilKi4xuxRqJncUUUViahRRRQAUUUUAFFFFABRRRQAUUUUAFFFFABRRRQAUUUUAFFFFABRRRQAUUUUAFFFFABRRRQAUUUUAFFFFACYFRBTncR7/AHqmoNAHIa34A8LeI/Na/wBHgMrjBnRdsg+jCvGfFnh/VvhFq0GoeH7yaTSrliCk4yoP9xvr/e+WvpOszVtOsdXsZrHUbaO4tnXcyyDK0blKTWx87j423Ei7LvQLK4X/AGn6euMircVz8LvEthJc3dsNGnXaHRWwQfVcferhvFVrob+IX07wnY3UkcchjV2cyvK3TCj+7Xa+E/gnc38cd74llazjbG20j/1hX/a/u1MrI0jJs1vDnxA8JeHNMGmDW7+8ijbckk0Byq/3VroZ/Hnh7U9A1N9M1SJp47aTbHJ8jMdv8Kt96tK0+Gfg2xiEY0WKYdN07bmryj4uafoeneINN0vRNNt4rgJmdbfhmLHCqR/eqE02aSm0rGR4D8B3/jGz1C6sdTFncWrIoLbhv3cncy813+hfAywtJkudd1A3jA7jDH8sZ/3mb5q5Z/CXjvwZcMfDxumtrlQ7LatnDbfusPastPD/AMRPFFwYbldTbBOWupGjUfnVsyS7o+gZdd8O6JGtsdW060jiUKsPnBdv/AaZF438LynA8RWKt/tSKK+Z/FPhO88KXtnb6pNFJJPEJWEL7vLXdirnivRPDun3ljYeG7m61O4mjUyOyhl3N91VA/iqeRBztaH0vZ6/o2ozCGx1azuZSN3lw3Csx/CtMKUIYH5fX1ryPwL8JJtFNnrN9qM9tqSMr+TCo2qp/hbdXrY+713f7VZSSWxvFto+avHa/wDCM/F+a7tx5apcR3KY/wBrbu/9mr6qtJluLSGZRgSorj8Rmvlz44xFfHwYJtMlrGfvda+l9BWRPD2mpKwaQWsQZsdTtFbx+E5Z/EalGR6isDxH4o0rwrZpd6rc+RGzbV2ruZj6AV4Z4u+O+q3d40HhgrZ2i/L50yKZJPfn7tUKx9GyypGpaRlVB95mbGK5LW/ib4S0FT9r1mCST/nnbnzG/wDHa+WrvXfE3iVglzf6jfuW+5vZl/SrmnfDzxDqDnNibVTzvuDtzVxhJk3R6jrP7REexk0PR2Zv+et22APfatecaz8U/GOu7km1aWGNxt8m2G1W/Kui0z4TW8bq+q37z8f6uAbc/wDAmrstM8M6LoyqbLT4o5R/y0f52/76NaRoSZEqqR4nZeF/EGtzBorG5kZ+fNnG3P8AwJq66y+E13JCDfajFFKw/wBXCm/b9Wr1UfM3PzN/3zSbtv0raNCK3M3Ub2OOsvhl4etlUzJPcyd3eTarfhXQ2mhaRYfNa6bbQ4+Xase7d/31WgWTvtz/ALQ2tXI+JtW8T6NqIvLS3ivdLPHkqm5o/wDe/irRxjFbC5pM7AZRdivtXsq/LtpvSsnQvEFprmktqCq1vGjbZFlGFVqzL34h+HrS6WA3ryHOHkgXcoqoyiTyyZ1NFRRTpcwxzQsrRyBXV17q1S1rHVEhXU+DP9bef8B/9mrlq6nwZ/rbv6J/7NWOI+BlUviOvooorzTrCiiigAooooAKKKKACiiigAooooAKKKKACiiigAooooAKKKKACiiigAooooAKKKKACiiigAooooAKKKKACiiigAqFwGBVhuVuMVNTOM9elAHzfZLa6Z+0WbXSoY7e2WZomRPun5NzfrXuhZUySyrtXcWZtq182aR4lsNL+MGoa/qryiGG4nYbF3MzfdUVN4z+KGseMZP7L0mCW0sZPl8iH5pJv97H/oNZyjc1jKyOz8c/GO308S6f4bC3N4NyteN92M/7Hq1cn8OrbSrjWx4k8Ra5ateM7PBbzybneT+81GgfBLX9RjjuNVni0yEru2N80uPXaK1vF3wq0Dwt4JvdTN7czXkSqsLOQoZmPp+dOPKtA1epL4l+Mr6frEtvodvb3lrGdpuJSWDH/Zx/DWFN8bvEkihY7PT4mLbtyqxz/wCPVofCvwNo+t6JdaprFl56+d5cO59qqF+9XZXvhDwRcaZfPZafp0s8MTnMEu4r8vy/damy7N63PCvEvie/8Vakt/qTL5gjWPEabVVa9R+B/hNHW48SXsayFW8u039A38TfyrxQ7lBUbT/6FX1f8OYoIfh7oiQNuVrfdu/2t3zUpu0SYq8jp/vDJ6/3qdt6/SjtTcn5v4v9muU6j5z+NN0svxEjiV1HkQRrux0Oc/1r0y9+N/hrRbG3trRpdUuo4FVmhXahIX1Ncv8AFH4ca3rnin+1tKjW5W6CRtGrYaNl+Xc27+GsvTvgNrEsqNqGqWttGRgmAGVvy4rqjJKJySg3I5jx38Rr/wAeS263NrFbWtszNHFG27LN6muMLbm+9uy1fS+ifB7wnpKBpraXUJ9u3fcv8v8AvKq1zvxx0m0svDGlvZWVvbRRXDKfLjVfvL/s04yTYcrSKPwuO7wgf4T9pZt2OtdqG7D5v96uD+E7N/wjN0MtxcH/ANBruZ5VgtpZn+7GrNtxu+7Xp0muU4Z35hw44B/TdtrK1nxFpWgLnULlFkH/ACxX5mPtiuFn8XeKvE7eRoGmS29uzbWeMZy3+8flFLbeCtO0ONtU8Z34kY/MkCybt3+9/E3/AAGplUb2HGF9y8/jzWNalNt4Z0V2B6TTLux7/wB2srWdW8b+HJ7K51G+iZbk4WJVUr/ut8tdX4W8UrrF0bLTNGaDS4UK+evyqu37orJ+LKD+ydMlJ5Fwyn2+Wpa0vcrROxf+ImoT23g9DGdss0sa7kb7v8W2s+7+JtstlBbaVaT3160KqzOnyhtvzfKv3qTx3ZnUl8MWod2Wc7Sqn2X/AMep+qrd+EnNn4Z8NKysqt9vZfNZvc/3f/HalykNKJz1/pXiPVoTc+IL2LSNOX51jkOxSv8AsRr96o/AnhG0128mubqZJLK3fb5Iba8n91iP7tVdL0LXPHN+9xcXDtErbZLiU7lVvRRXqun6TovhHTi8XlW0ZUeZcTNhm21MFd3ZUnZaGxHGkUQjjRVjVVVVX7tOrN0zXdN1sSNp12tx5QwyhWVh/wB9Vo8Mu4f99f3q7oyutDlem4tdT4N/1l79E/8AZq5aup8G/wCsvfon/s1ZYj+Gy6W519FFFeadQUUUUAFFFFABRRRQAUUUUAFFFFABRRRQAUUUUAFFFFABRRRQAUUUUAFFFFABRRRQAUUUUAFFFFABRRRQAUUUUAFQysEicngBSc1NUUy74ZF9VIoA+TvBXhmy8YeO9Vsr5phABNPuRsENv+9XvXhvwhovhW08jTrcLIGy1xIuZGP1rx34TTwad8R9eku7iKCGK3nUvI21R+9Wu01742eHtNDppqS6nOPlDr8kY/GsppvY1i0tz0ksEJd3VcBmZ2O3bXgnxF8VXPj/AF+Dw34eja4tYZGOV482Tu3+6Kq6j4h8f/EqF7Sx06WPTz96G3Qqh/3mb71P0PTvGXwztrrVpvD8MlsVVZzJtZkX/eWiMbDcrkCeA/iE9tHopDQ2cO5lQXCiMbvvN8vWu58JfC2Dw07XlxfS3GoPA8exPkQbhj/eNYNz8VfFGtwsfDuheXEWVPPK+Ywb/wBBqTwpqLaHqVzq/jPxLA13JGyJZ+b5jDudyr8q1RcZRPINT0260vUZ7S7glhuImwyOu1q94+C3iqC+8PHw/PMovLRmaJWOPMj9vpXjfi/XJvEXiO61WSHy45jiLamFKrwvWtXw1ZeFtXsI7O41KXRteVz5d4x3QSf3QcfdpyimiLtPQ+ozuGCduB+tOrzTwJ4S8W6LqMlxq/iP7Tp/zeXDHN5qzf7Rz91a9IDbQPX+7XLKNmbwldC43Z/2qXavf5qWikWJt77mry746LjwTatt3L9tH+6PlavUTXmXxzUt4BjPRReL+PytWkPiM6nwnKfCZv8Ainbpc8/aB8v92uy1lxFoOoSE7QlvI27/AIDXF/CV86HfoBytwG3fhXZa2gl0HUIyu4Nbuu1f92vYp/AeXL4jgvA1xqUHgLUX0qD7Re/alVFP3QGX5m/3hXNeIvDuqWtrNqfiLVIlvWIWO3aXzZH/AC+6tdb8NkuZfBeoRWdyttcNcYWZl3+X8v8AdrJ17wDPp+j3+tarqzXF2mCmB95s/wAW6sZJ2Li7MueEfEGsXUloqx2unaDZr5ckjDajn/eP8TVofFcCXw1aSDlRcbhzn7y9a5nVdctL3wZpXhrTkluryMK0rRJ8ob+6PWt7xpIsHw7sbC8mSPUQkO63Z90hK/eojLQHG7udbpllbXuk6JczIskttbxNBJ/dbb81YXxL1G5tNDht7K5ETXcnluinDOvt/s10Phh1l8MaYQqqDbovy1y2p6dt8Qah4o8Qqy6fprKtpbsufMP8P/j1bSfukRXvGJcz+L/CukQpJe6dbRQx7kt1dWdh/u96q2g1D4gXRutX1S2tbG1ZQyhgMbv7q/3v9qqk+mXeuaVqfjDWpZIrdm8u2BHM0xztVd38C96taL8Mr/VtKhv5LuOzaYFkjkRizD+9+Nc8eZ7G0mkd9pU/hLRmWz0+8sYJG2oXWZWaT/ebvXR7l+76fw/wivMIfhHLuYTatEVVd22OL5q9C0mx/szTYLP7TLc+UMedMck/7NdVJy7HPNRZerqfBv8ArL36J/7NXLV1Pg3/AFl79E/9mp4j+GwpbnX0UUV5p1BRRRQAUUUUAFFFFABRRRQAUUUUAFFFFABRRRQAUUUUAFFFFABRRRQAUUUUAFFFFABRRSEgdaAFopAc0tABRRRQAUUUUAFNJ/nRu5qNmVVJZuBzuPagD5a0jw1bap8Wtc8P6m0kSzSTBWQ4Ktu3LXqPh34TeGdCfzJIn1GcdGuNpVfotedeNfEFloPxu/t3TnW8jiZWnWJt3zbcMtJrPxw1y7Zo9Ks4NPiY4VseZIBWck2axaW5747xWFoxkeK0t0+VWZljjWvFvi548ttXgXw5oshuVZla5lh5V9v3VXHWuZ0zwl4z8e77y9u51t2O7zr2Rgrf7q16r4Q+HeleFEWb/j51Ij/j4kT/AFf+6tJaGsYOR8/6VZ69eM9npcN43mt88cAYBj713/hv4M39xPFca+8Vtaj5jDE+ZG9if4a9vSJIstGiRk/xIm3+VSBff/vpetDkaxw9tzIufDOi3ekxaZcaZbSWcKqscbJ93/db71cxrvwo8OanYNHp9t/Z13t+SSMll3f7Q/u13xX+H+GjnDY4/wB3iojJmjpJo8B0/WvGXwru1tr63km0xm2+XId0Ui/7Lfw17X4X8Y6R4ttDLp0+2VRumtnP7yP8P7tW7qztr+0e1u4Iri3bO+ORdymvFPGHgu/8D6kviPwzNNFaqxJVT81v9f7ymraTMZQcD6BLgcA7v935qEZm6Lu3fMNteC3fx31g2MSWml2sVxgCSdju3N3+WuL1P4i+LNWZmudZuI4zkeXA2xR/3zUqkZuqj6qubq3tV3T3MEf/AF0cJ/OvOvjDcWuo/DaW4tri3uI0u4x5kMm4KefSvnie8ubonzrmeQ/3nkZs1ZFtqrabLJFBc/YF+aQqreWO2f7taxp2M5Vb6HpXwkfdpWpj5twmX/dau/uIvtFpLBnHmRstecfCJy0OrKH4DRtt/hH3q9K3MvRtrf8AfVelSjeJwzdpHB/DFo7bQdTEzrF5d3tdpG2qvy+9cv4pk0NdRl3a7f6muc/ZwflDem77v/jtdvr3gCy1y6e5jvJrNpm3SxRrujZvXb/eqzpHgXQNJUOLb7TOBjzJvm/75WplCT0LUorU860y4126UQeGtFayjZcGeNMyP7tK3/su2tmy+F13dubnW9UdZmG5lj+dl/3mNeoDCjagwNuNqrtxR8vbcrY2/wB6mqFiZVb7FDQdMOi6LBp5madYQ3zkYz81Tajptlqto1tfQedblt+1m2/NVn5e21fm+6xpa25Vy2M+aTMe78N2eoTWwu3lnsrRGW2sG+WKI/3gq1rouzChVUBdqqq/KKD/AOy7qNu3crfK392iMYrYTlJi7m/3f92jcW+997/vmg/L97/vqgKW3Y6j+H1q2wTCup8G/wCtvPov/s1ct9eM11Hg3PmXnoQh6fWuevK8Ga09zsKKKK886AooooAKKKKACiiigAooooAKKKKACiiigAooooAKKKKACiiigAoophYKNxoAfRRRQAUUUUAFNbt9adTHVmHDYNAHOaJ400LXdVvdNsrsG7s5DHJEy7SdvVl9VrowwOMV8+fFTwBq2k+IT4t8MrORK3mzrb/fhb+8Mfwmum+HPxitPEH2fS9dZbbVj8qykbY5z/7K1AHsFFNDA96dQAUzcOeenWlDA96x/EGt2Ph/SZ9S1GdYraMHJ7n/AGR7mgB+s63Y6Fpk2oajcLDbRDLOe/Xgc/er5m8ffFLVfF12bWyeWz0kNiOGNsNL7vj/ANBqh448ean8QdYjijSVLNX22lonzZ92/vNXp3w++G1t4etk1HVUim1R1VlR13Lb/wCz/vVLlY0hTcmcJ4S+Eepav5VzrLNp1gy7lXbmRv8AgP8AD/wKvU9E+G3hjQ9skVj9pnBU+bcncR/u/wB2us2tuZiN25vvUpbb1XaKylJs7I0oobgr/Ft7DavyrS/dXl9x/wBqjdw2PmYfLtrPs9ZsL6a4t7S5inntn2yxqfmU/wC7Uq5teKNENupN3G7b8tB+bGFWszWPEGm6CkEmpTrbpPJ5UbFd2T/8TREqUklc1D16Uhb1+WuW8T+PtB8LoDcT/abkjK29uysze7N/Ctc14W+Ldtruux6bd6eLQTsFglWTdhv7rfXFXyGXt43PTiRjo1RzwR3ETxTokkMg2ujrlWVv4awtS8XWGj+JrXQ7tJYZbpVaObbuUn0/+yrXv9UsNJiMuoXkFtGv8Uz7d3/AaXKxucZbnhnxG+HB0DdqulBn0wttZGO5oP8A7Gup+F/grwB4q0sXTRXM19bKv2i1nk+UH+8FX+E16SVstZ0vG+Kexuo2XcvzK6tXz5bXN/8ACz4inBcxxSYdPurNC3+f0rWLucdaFtUTeJNJsvA/xZMBiVtOSZZBGw3BYn7fhXoPjFEfwTqgjZWjMG5PLHy/w1gfHm0gvbzQ/ENqd1rfWu1ZF6MfvL+hp+gakmu/DW6hkfdPBbtFIrdtv3f0ropNWdzjknozF+EcuLnU1J+YorYr1H2ryX4SNt1m/UttDWudv/Aq9b+Zt3+z1rroS0MqgfxUm5WXIO5fu/LS+56Vmz67AutQ6Tbo1zeyDdIqvtWJV/iZq2crEJXiaO35aNzbSw+bb/do3M3IG7+LatcZ4r8XtBOdF0MG41aVvLJj5EX0/wBqplOyFGLbOmfVrRdWi02M+fdPuZ44/mWFP7zVe/i2naP/AB1VrD8M6AugaawldZr+dt9zOfmJP92s3xf4wGiqLDTgs2rSrhFVd3l7u5/2qz5mlqaRSbNTV9fWyuotNtE+16pc/wCrgVv9X/tN/dWtePzFhSOV/Ml2qpZV27mrnPCHhp9Et5L3UJGl1W6XfPITuZB6VU8b+J5NOSLR9M/eapdfIFX70Ybv/vNRGTWrDl1sjUu9ba51o6LpSK1wihrq4+8tuv8A8XW6FVFbJ+Zf4m+WsTwxoA8PaYYHbfeSsJLmUt95v7tad7bNeWVxbC5eAzIy+Yn3h/u1Sva5LV5HHeJfGchvxoGg7Zb+Z9rXA5WIt2X/AGv9qvWfh9Ziws57cSSSmNI1dnbO5vmya818NeA7Tw5eSXouGubhhsjaRduwfxf8Cr1PwahR70Fdvyx8f99VzVb8rubRsnodfRQKK5TUKKKKACiiigAooooAKKKKACiiigAooooAKKKKACiiigAooooAKY/3TgZp9Nf7p70AKAFGKWkHTiloAKKKKACkNLRQBGy7hx/+uvLvHfwg0zXxLqWj/wCgasP3imMbY5GXpkdj716rTMbvpQBg+EU1ZPC2nprikamsSrPkg5K/TjNdDScCmkqB9aAKl1cw2VrJc3EixQxLuZ2PyqO9fKHxH8eXPjfWW8mR10mB9trD/e/2mH9413vxy8dF2bwrp0uFX5r2QH8krJ+E3gVLhl8Q6nHuhU4s42GN7f3v8KmUrFQi5M2vhb4CbRLYa5qsarfTAC2hYfNEP73+9Xp38XAVvm3bfWnbSqsT8zH+Ks/Vdb03RLXz9TvoLaM/MFkPzN/urWV22d0YqC1PKfGOgePLTxHNc6ReXlzZztuiaGT/AFa/3WXtXUfDyTxkqz2niS2f7Oq7oJ52G7d/d4+9XNeI/jWFMsHh223Lt2/abr+iV51LrPiXxZq0Ub3d5eXkrbYY0dht+iir5bowc7S0PqcKqsMNuXO7d/FXzfrc8mnfFyc2jyxN/aCg7W2t8zLkV7t4S07UtG0C2sdVvmvbtfm8wj7v+zub722vBPFaFPi1cAHBN/GQ393laUY2NJydkfSz/eZe+7PyrivKvjoSNC0kqMoty+Wz82dtepvIqytlov7u5n2sa8s+Owx4b0ofd/0x/l/4DSStIucrxOU0nwHBpnhxvFXilpWsdqyR2cT/ADTbvu7mrU1uOwk+KvhZtFiijtXt4JI1hG0Y+b/x6tTx/cra/BrSLYvtknjhXa3U7Vy1c5o1hc23jnwvEY3mlttNWdYUbl/ldgo+tabnK1Zo0/jebpNT0a4jRVREfy3Vvm3bt36Vz2meAfFnjC+jutS+0RW7HLXF23OPZaoeK/Huq+JdUtpzFFZ/YnbyI4R8yt6sT1qyLzx9pulp4hlvL+G08wKskz8Nu/2T2o2HzJu571oGjW3h/RoNNtS0kUI4aQ8tu+9XB/Gfw8LzQotcjX99ZMsUvvG3+DV0vgDxani3QBO+xb+A7biNeMf3Sv8AvVt65py6toF/YGNW+0QMiq397b8rVndpnS0pR0PEbW6Hif4MXlhK6tfeH51nh3NysLfKfyrC8Da3b6ZdX1tdusdre2zpuc/KrY+Wj4fzGLxlFpc3+o1ENYTq33Sr/Lz+NYGq2FxpOq3enXC7ZLSZ4irD721ttbxlY4ZRvodX8LBJ/wAJTIQm5VtXDbj/AA5r2P5lXcX3YX/gVeIfDV2TxzaKDgMrKVLdeO9e036XcmnXEVhIsdw6sscjDKg/3q7KMrROepHU5Hxl4z/spm0rSv3mpy/LuXnyt3/s1X/B3hp9BsZLm+bdql0d0rMdzL/s5rL8L+CxoF9Nq2s30E11uPllm3KM/eZs/wAVdBd+LfD1lGxl1W2IVs7Y33sf+AiqUk3di5baIxvHfi7+wrZdP09s6lOv3l+9Grfxf7zVL4G8KLoloNRvhu1O6Xcc/ehVu3+9XNy674KtNbk1pDe6jds+4LInyhvUbqfe/FyTdtsdKUA/xzybm/75Hy1Dmm7srlaVkeoD724Hb+G5lrFsPCulaXqU2oxQO11MxbzZn3bdzc4ryq8+JfiG5VlFzHbBvl3QJtb/AL6qpFB4y8RqRFHqt+rHLbQzA05V4sUabParvXdJsiy3OpWq7QSV8yuRvPFXge01P+0kja71DOfORSWDYx/FWBY/BnxvqJV201bZWbczXEyqw/rXWaf+ztfOwOo65bxr/EtvGzMP++qxlWbKVOxkXHxctlbNtpMpPT99NisW7+K2sOxW2tbOBevzJvIr1zTvgB4WtlBvJ7y9cc7mk8tT/wB810tp8KvBVqdy6BayMD1my/8A6FUutJlKKR8zy+OfE17IUGp3J3dVgXFewfANdZM+vyasl6odYGjNyrAHmTON34V6zYeHtG00f6Dpdnb/APXOFVrSQKAQF2j2GKhzb3HZEtFFFSMKKKKACiiigAooooAKKKKACiiigAooooAKKKKACiiigAooooAKQ/dNLRQAg6UtFFABRRRQAUUUUAFFFFACH7prkPiB4si8IeFLrUSwNyVaO3U/xSH/AArrXIxj1r5e+N/il9d8Zf2TbvutNNHlgLyDKfvf0WgDm/CHh278c+KNlw7FC3n3k5Ofl/8Ar19K20EVpbRW8ESxwxIqRqv3VVf4a5X4deF18MeFogyqt5eKstwzdv8AZ/Cuin1awtru3s5ruKO6mO2ONm3Mf9rFZSdzvoxUVqXT1+9tYfNub7teeeIPhNY6/rUmoza1eL5rMzRn5tv+yuf4a9BRtwZgGXa38VY/izxBF4W0G51JyrS7dsEZ/wCWkh6VEW7mlVK12eOfEWLw94ZtYvDei2UTXCN5l3dyDdID/Cue1a2gLpXw48Gw+I7tEuNc1KIm1hJ+6p/9B/2v++a80vrHVbmy/wCEgvVZoLy4ZfPb+N+rYqcW+tymzvp7G7vreFVWLzI2eNo1/h4/hrZnFzWex698Ltc8Ta3c391q/my6dIu+ORlwof8AupXn3xQjkb4oaksKO0rPHtVeu5kXbtr0bwN8QrvxBqv9lXekLa7Y/wByYF2rGq9mWuS8eqIvjNaSAbg0tu3yjryKlbmsleKOcbwj44nnUy6VqckrEYZ2J/rXReLtN8TW3w1sF8Qv5rQ3xaPe+5o0Zdu12+te8yMzO4+b7x+Wqd/BbXNrJHdwpPCq72SRd27b81K+pfsrRvc8e+IJk1nU/CPhmEBpBbxuyN2Z+x/4CK71PClzF8TtP1yJUXT7axWD5flYsvy9K8c07SfE/jbXNQ1vSnK3EEm9ZC+3bz8qqf8AZFdBbeBfiJfzM97q09sgXczNdM27b6KtVsYrXoXfhHpttd67r8txaQytFKfLkkj3bPmbpmvQPG82l/8ACI6hBqt1FbQTRMqbm+Zn/h2rXiHhjxzfeEbLUrSxtlnvbuVSs0mW27cj7vdjWzp3gTxX44vhqfiG4ktrdxnzJ+WI9FTt+OKT3KitLFf4MX0lr4zNsGLQ3MDAgLwGX7rH07/nXv43MiqG3bV3bqx/DfhPSvC9qYNOt1BZf3k8i5aT8a3OFA+bkDbtWplK5vTi1E+afH+nyeGfiLdSQbox5wu4mX5cbvm4rs/ib4MuNegtvHGiQefbXlqkt3HGRuVtv3sd19aZ8dNPG7SNUC7d26B/dvvV3vwO1JNW+HC2Mi7jaTPA4b5sq3zf+zVrF3RxVVaR83aVql1o2oxahYnZND912XK8/wB6tCfxT4k1icxrf3UrN/yztwRu/wCArX17H4e0VLQWq6TY+QP+WfkKR/KprXRdMsSr2em2luy/dMUCqR/3yKvmaVjJo+S7LwD4117Ey6PqEoY8Sznb/wChV0th8BPF9wy/aXsbVGHLNJux+C19PkZ607ApczGeCWH7OTBs6h4gyvpbw4/nXT6Z8B/B9ooNyt1fSA53STbVb/gK16rSYHoKQHKad8PPCWlp/o2g2eeu6SPzD+bV00UaQoEjVVVRhVVcAVLgUtACYFHFLRQAmBS0UUAFFFFABRRRQAUUUUAFFFFABRRRQAUUUUAFFFFABRRRQAUUUUAFFFFABRRRQAUUUUAFFFFABRRRQAUUUUAFMb7pxT6afumgDm/GniKPwr4TvtVcqGiTESn+J24Wvmb4baE3ijxtFNdAyW9u32m6J/i5zj/vqu3/AGgPEjT39j4egZSkK/aLhV/vHhQf896PCjwfDv4aSa5fIv8AaGpHdbxn7zf3R/u/xUpGlNXZ0/jzxuPDEAtLJFuNYuDiCEc+WvqV/lTvA3hS50mGTVNaZbnW73a000nzNEOyj/2aud+G/hW6vb1vGXiBGlvLli1ski9N3/LX/CvUhhRwv3W/75rOWh1QTbux5VmGCVVWNeC+Kbu6+I/xFi0WxkK2UEnlow5VVX70hr3Y4aPYfmyv3Vrm/C/gmw8JTXstoTNLcvnfIMNGn8Kipjoayi3oYXxD8Iq3w3g07SoG/wCJYwkRVG5pF+6zVqfC64Nx8P7FJEZTCzxFXXhttdhj5i34UBVVeAqj+6o20nJvQSo2dxoijXcyRxRlvm3Ki15f8RPCGo3firSde0+3luArQrcRxjcy7W3bvpXqZ/i96Tb6cUKVi3STQrtufJZtzfw0jqrKQVVtylSrfxU0ttU56jn+7WTeeLfD2mo32vWrWNh/Az7m3f8AAaUbsHypWLWlaRYaJbtb6dbx28TSGRlA6savBdu3CruDZ3V59f8Axi8MWkgS3NzdYPLRptUf99V1Hh7xLpnii1e502VpBE22SN12sje4ptS3Ji4vQZYeEtC07UZNRtdLgW7dmYyMN33v7u6t3b6/M396gfL0Lc0UuZstRSEKjbjtndSbRkr2P8NOooL6HC/FvTmvfAN1Iq5NrMso+X7q/wAVYP7O2pqL7WdMkb5pUSdAf4tvyt/Na7fx5AJ/AeuKW27bNm/75ryD4F3YtfiTbxtws9tJH+P3hW0GedXjaR9UAAbcdAKeABSDnr1p1Wc4h6VESFU5O0AZLE9KlP3TXO+K/D7eJtGfTf7QurFZCDJJbYDMP7tAGfqPxN8IabdNa3Ou2yyr8rKhLgH6rXTWV3Bf2cV3bSiaCZQ8br0YGvEtV/Z0gdy+la48QI4W5j3Y/wCBLXqng7RD4a8LWWkyXguWt02+aRhT/u/7NAHSilpg+ZQelPoAKKKKACiiigAooooAKKKKACiiigAooooAKKKKACiiigAooooAKKKKACiiigAooooAKKKKACkNLRQAUUUUAFRlmU4C7qkrz/4uDW/+EJkl0KWeOeKVWk8hsMY++KAO5eVYx+8dVHqzbaVJUkXcjqV9VbNfEVzrGr3cwS5v76SQHbtaZtw9sV7Z8FvC3im2uTq99d3drp7KQLWctum/2trfdoKPcw4LY9aZLLHDE0jnCopYn0ApwYbc/d9q5j4i6m2keANZu0O1xbsq/wDAvl/9moJPmN1n8c/E1/MYyG9vDkrztjU//ErXrOq+Fn8WeNY1vUaPw7o6LFFGy485v4gv+zXGfBDTUn1691GQfNaW+2P2L/8A1t1eweI9ftvDWhXWqXK7li+4rfekdvurWcm7nTSj7t2ZninxOdGa10vTIVuNbvWWK2g3fLCPVv8AZFaWjabc6bZBby7lvL2Q7pppD95/7qr2Va4f4Z6Rc6ld3XjLV2aS9u2ZbfP8K/xN/wCy16aMr/Dt/h2/e3VLOil3FH3eP/2qNi5yOPmzR/49/u0uag6RPurgdP8Aa7UF1X5WDZ/urzXM+Oddv/DXh3+1dPgimaKULMsi7v3bdf8A2WvNm8deN/Gkslt4es1toFAD+R8zLu/vO1UlFLmbMJ1eV2PWtY8S6NoEPmarfxW7dfLY7nP/AAEU3RPE2keIreSbS7oS+U2JEK7WUe9ed6F8GpricXvii+llduWhR9zf8CY0aBZR+B/izPoVuGWx1KMLAG+Y56rz/wB9VhTxVGpN04O7MvbSv5HY/ELW/wCwPBt9cL8s8w+zxr/tN/gK838D/Ci38SaCuq315LAZXYIir1Ud/wAaT4hapL4z8bWfh3TX3w20nlBgflaRvvN+Fe26TpyaTpVrpsYVlgjWIMv8W37zVx5rjXhoKMHqyJS52fPfxM8K6R4UvtPstMaeSeSLzZmdsg/Nha9g8AeG08N+FrWJkX7XcKJbhv4st/D/AOg15nexf8Jn8ahbyZa2iuMM27+GP72Pxr3XaqlflVcfd2/drvpSk6MXLdodKPvXHUUZoqoncFFFFAdDA8b/APIi69/14v8AL/FXivwXt5JvidpxBH7uN5D9NteyfEGc2/gHWXBUFrcpz/tV5T8BGC/EpVK8tZydf+A1tA87EvU+pAOn8P8As0+o14OPm6VJVnMIVDDBpNop1FADNg3bs80nljaVPI9KkooAKKKKACiiigAooooAKKKKACiiigAooooAKKKKACiiigAooooAKKKKACiiigAooooAKKKKACiiigApD0paKACiiigAqFkZnDZXAH3SKmooA55/BfhuTU11KTRLFr0Nv8/yRu3etbgTB3HBapaKAGEEKe9eXfHi+Nr8PGt1G5rq6ji59vm/pXqRrxX9olyvh/SUydpuWY/8BWgDL+BsG3QtUlA+/cIFZu6qtHxE03UvFHjDR9CiSY6cgWWeVV+Ubj8zn8K1Pg3GF8Aq5+VpbmQ7q7uaeO3t5J5nEcUaM0jtxtVaybszvjG8DF1zWdL8GeHUnmVVgt18u3t1P+s2/dWs3wbZ6pe7vEuvSOt5drttbUH93bwt02r6muH05bn4p+O/tlwjJoGmncifdUheVX/ebjNd5d+IbrUvEy+H9AKqtsVe/uwoZYk/55r/ALRoaFF3Z1mfbFIW3UAfLx2o2n7392szr8yG7tre/tJrS5iWWCZCjq38QrxrTWuPhP47FvM5k0fUPlV/4du7+L/aXvXrOt6/pvh6xa91O5SCML8q/eZ2/wBla8N8efENfGFrHp9ppvl28L7kmkbMhP0olBTi4y2ZyVpR+Z9FRskqq8Z3IyqwZfustebfF3w9c3+nWesaesnn2BKt5X3trfxfhVX4QeINZvbaTSL5ZWtLaPME7L9z/ZLV6rtVuG+b/Zr4arVeWY3mTuTbngeR/CfwLLZt/wAJJqQYSsGa3jbrz1c16pf3KWWnXFzL8yxQvKVX5t21ashWV+u5cbajnijuIZYpPmVlKsp9Grlr5m8Viozlt2KULRsfN3gzxdp3h7xTe6tqVtNI0yssawjpubLda7m4+OOkqqtBpN4WbgrI6ha6fS/hd4XsWld7Jr1pDn98fu+wxVfx54Z0K38C6rNa6PZxSRxqyyRwgMvzdmr7KlmlKpJU4pmKcoo2/DXiK38T6MuqWkMscRdo2jk5KsvUVtmvPfg6xfwBGpVcLcy4bPzV6EPu16UjtpNuN2FGaKQtjr93G7dSNTgvjBefZvAUsIK5ubhIwo7/AMVcj+z/AKc8vjK8v9uY7a2KFj2Zm/8ArVqfHK5CaRpNoDlnneVl9VUVpfs5WSpous3275pLhYtvptXP/s1bx2PMru8j24df4uRUlMG7v2/Wn1RgFFISFGaqXF9aW4AuLqGLPaRwufzoAuUVgXXjLw5ZLI1zrdjHsXc375TgVd0rWtN1u0+16ZexXdvu2+ZC24ZoA0qKKKACiiigAooooAKKKKACiiigAooooAKKKKACiiigAooooAKKKKACiiigAooooAKKKKACiiigAooooAKKKKACiiigAooooAac7eOteM/tEQ+Z4U0yVf4LvH/fS17OeleUfH2Bpfh9FKo3CC9jZvyZf60AZ/wgbd8PrVh94XEi/N3pvxb1KWz8Gmyg3GW+mWJNvVtvzNUPwcfd4FMJbIhu5Dtrv5YkYBpEVtrbhuTdt+lYyfvHoQV4HCwSQfDb4YRNMQLvy2O1RtZpn+Zf++f/AGWrfw00ibSvCEUt2m28v5GuZWxhvm+7muY8YsfGHxN03wwpb7LZN5twV55+83/ju3867Xxh4lj8K6AZYkWS4lIis4CP4ug/BaZmtGdCkqOzIkqMyY3KrbmX/ep7tt6nt/wGuf8ADGkjQtAM2ozs1/ckXN9cTPjEje/90VuownjV02sjfNuU7lYf7NRsdMZXR4h8S9Pudd+KNnpSy+Ws0USx7vupur1fw94L0Tw/psVtHYW006riS4kh3NIfX5vu15349vINL+Luh3125W3it4izMPu/M1WfFvxot18y28PRtLIflF3IP1UV5mY0sTWcYUXZdTj0Unc9bjt44omWOONFU7iqjapqXcrKp3bjXzfJeeO9EsbTxJd3l1FBNJsXzH+Yhuen9019C6Zci/0q1vU+ZZ4Vk6/3q+VzfKZ4aKqSle5pCd9Cz+O2sHxp4gPhrwxc6mI/MZWCqqvjaW+61bw+m7/ZrzL45XbReErW2Q7fPuPn99q1x5LQjWxUYyWhVV2iebv498d30zG2ub9g3QRxZ/kKrXfiPx0bG4t719T+yzArMs0DbWz9RXp2nfE3wjoXhrT7ZLh7ieG2jjKwW+1lO35vmaqU3x00t5AqaPcyRE4LSOpP5V+kxw9KFuWKMEu7NL4Mzo/gdoEGJYbpt+7/AGvu16KMbeKw/DXiDSPEdi11pC7Y0bbJH5e1lPoa2/r8xpy3O2l8ItHO5R/47Rmori4jtIZLmZ9sUKNKzegWp5SpO0Twb406kt54qtrVDu+xW4Vmz95n+avWvgXpT6d8PIriRdrX07T/APAfuj/0GvnHU57nxT4pmnRGae/uvlUc8s2Fr7H8P6aujaDY6YGB+ywJFu9So5reOx5VR3kawpaBRVEjT908Z+tfLnxe8G61pOv3GrSST3mm3chkWbLN5J/ut/dr6iI3A1DLAkyFJEV1K7SrLuBoA+E/3fUBVb/abdXr/wCz/JejxVfRQpIbF7fdMcttDK3yn/er3K48E+GbmcTz6DYtKpyH8oCtOy0y106HyrK2gtkJyVhTbQBoDpS0g+6KWgAooooAKKKKACiiigAooooAKKKKACiiigAooooAKKKKACiiigAooooAKKKKACiiigAooooAKKKKACiiigAooooAKKKY/bjPNADieMiuR+JGktrfw+1e0jAMvkNIgb1X5v6Voy+KtETVo9JOqW51CU4W3R8sfyrVZFeMpIAyMNpU0AfOfwM1XbNqmkuArMouF3HH3eGFezn5otv8P96vALeNvh78ZXt7gMtqLkopPyqYpOh/3Ru/Svf9wVmYFmDNurKaO/DyuijFo9hBqUt/FaRR3swxJOqbWYf71eeWUg8c/FiS7kVpNJ0VcQqehk/h/wCBbv8A0GvUT93hd3G3bWJBpVh4W0fUJ9KsfLbY07JH8zSsq7lqYsqcLnH+KtQfxN43s/B1o/8AocUqy6gyt97b8xU/5716SmFUIgVVVdoVRtwK84+FOg3tnDqWt6pBLFe3km1fOX5mRvmP3veuk8W+L7PwpBGJIvtV/OdsFpG2GP8Avf7NN6hF2V2UPHPgC38ZzWs4vWtJ4FZC23cpXrWbB4a8DfD6MXeoTJJdhdyyXDeYxb/ZRa7a8ndfDN7PMvkSi0d2VTu8ttv/ALLXjvw18Eaf4wiu9U1e4uJmilVVjL8tnnLMaidZU4OUtjOoop3W5H47+KFn4m0qXSLHTmEDMrefO3z5X0FenfC67e78B2SyZ3ws0bbl68/LUz+FvBnh+H7RcadYW0Q+bzJ/m/8AQq1tF1jR9Si/4k9zbyxRr9yH5dv/AAGvms5xft8Nywi7dzOOkjVO3bz/AOPVyXjrwenjKyt4vtP2Z4ZCyvt3A7uCCK6w7tu7t/tV594j+Ktt4a8QPplzp0siRjDSq+1vqor5zKKWJdXmw+6NpyjbUpWXwT0CB4/tV7eXDD+EqFU1N418GeHNF8BatLZaXBHMoTbKRvZfm7May7n472CFltdGlk9DJNjP+9XO614+8SeOdNk0Wy0bMEzbj5aMzY+916V9dhqWYuqpVnoYuz2O3+Dyj/hXsR2oubqRSy/eb616DXP+DNGbQvCOn6e8axTrGrzRr83zt95q6Afd4r25as7KStENxyuB0rzb4w+JTpvhxdJhYC6vzhgp+ZIl6/8AfVehXNxDaQS3Nw+2GEbpHY7cKtfL3irXZ/Ffiie+wzLNJ5VujHhV6LVwRjXnZWOr+CfhptZ8bpqEiM1ppo8wt28z+EV9TJXI/DvwhH4N8LQ2JKtdy4luZAuNzt/gOK7AfXNanALRRRQAUUUUAFFFFABRRRQAUUUUAFFFFABRRRQAUUUUAFFFFABRRRQAUUUUAFFFFABRRRQAUUUUAFFFFABRRRQAUUUUAFFFFABRRRQAUUUhoAxte8Qab4csWvtTulghB47s3sBXgHjn41ahrbNYaEZNPsTkNMx2yyj/ANlr2b4g+EX8V6GkNu6LcwtvjDfdb2rzjwd8EJE1U3/ihImt4m3R2incHP8AtY7UAJ8CfB1wk8/irUEZTKhjtDJyWB+8/P0Ne7Oq7ef/AB2mQwpAgiRFWNRhFUcAVORQB5L8YPAEnirTRq2noTqdmhGwAfvo+u3/AHhWD8NfH0WrWaaHq8gi1O3HlxvJ8omVfX/bWvdiMAkDmvJviH8I4PEjvq2itHZ6sDuZVG2ObbnH+63+1ScboqE3F6HXBj90/K3dWpw/hYf+O1474e+IereGNSHh/wAaQSqYTtW6cbnRf9r+8vvXrsFxDc26zwyLJFKNyyRtuU/lWLi0ehCqpIzvEOuWvh7SbjVLxt0UQG1D/E38KrXkHgOyuvHPjqfxDquZLe1IkIPQH+FR9K9m1XSLHW7T7NqFtFcW+4N5bfdVv71Lp2l2Ok2ottPtoraAMzbYxhd396hSSE4XeomtwSXmg6nBHuaSa1kRV/2ttfP/AIV8ca74a0u40rSdPWSd5MvIYy7DtjbX0Z/DjvUUdrbwMzxW0UZdtzMqAMxpNRkrSWgTpX2PC4PBvjXxzfR3Otyy28DDd5l023C/7K1ofDu1bwt8V7vQ2dpAqPGGYbd3y7hxXtR+fdnczV4x8SPC2uS+OYtU0S2uJGu41/fQfwuvy8t/D8u2oq0oVaTpW0ZlKly6nsdzq+nacxW7v7a3K/8APSQK1fP/AMVL7S73xjDqGn3kV4jIrSLGcqNvb8a1IPg34ivGL6nq1tAcjO5mkY10lh8EdDglV72/urv5cmNcRqf+BCuLA5XTwcnKL1YnGUuh12j6T4eu9Os9RtdFsF+0QrIrLGrbdy+9bcEENsrLFFFGDxtjTYv6VHY2MGm2UdnaRrHbxKFVFHQVYAP+6zfd9K9CTudMIJLUX/Ipr88ev8K0y4nhtITNNNFFGPmLyPtWvI/H/wAVIvJl0nw3PuLZWe9H3Qrfwr/8VRGLbJnVUdit8WPHCTbvD2nTiWJT/pk0Z+VmX+Ff60z4SfDa91LVbPxDqlsE0uL95ErH5pmX7vy/3ao/CT4ew+LtSl1HUVY6dZuuUA/1z/3c/wB31r6dt4o44FjjRY0UbQqjAUegFbJWR585OTuTJyufmH1qSkAA6UtUSFFFFABRRRQAUUUUAFFFFABRRRQAUUUUAFFFFABRRRQAUUUUAFFFFABRRRQAUUUUAFFFFABRRRQAUUUUAFFFFABRRRQAUUUUAFFFFABRRRQAmOc03aD27Yp9FADAoGSBzT6KKAEKg03aqqfSn0UAcf4z8DaP40sPKv08ueJcwXMf34/8Vrw+70rx78KXka2d7nSWP30XzI2H+0PvJX02Yk7jNMliSVCjqrK3VWG4GluVGTR4Jonxt0y6VU1ixltpOjS2/wAyn/gP3q7rTvGnhzVVU2msWrE4XY7bGX/vql8Q/Bzwrr0zTx20un3Tnc0lqcKT7r/+qvMtY/Z91+3aRtLvrW9QfMqyExsf/ZamUEzaOIktz2SKeOcZieKX/ajdWX9Kl2vtLbdo/vZr5puvAHj3QjxpmoxjH3rWTcv/AI6azHg8YRsB5OvKy8/Mk3FT7M0jiT6p2yMThNqr8tM3KuN+xd3zfN8v/Aq+WpW8YPKGm/t0SMOCwlGaruviWQBWXWJM/wALeY1PkB4nyPqt54FyTNAqr/EzqtUr3xHodjG5utWs4wFDFmmDfyr5mHh3xbOATpWrMG9YpB/Ordt8NvGF5OI4/D14DjJ3LtH5tRyEPEnsWq/F3wrZIVt5Z7+QfdWBNqt/wI1wus/GvV7pmj0m1iskI27m/eMf/Zaj074FeLb1A1ytpYL2M0m5v0r0Xw98A9EsSJtauX1KT+GNcxxj/vmr5UZuvJnhZufEXi68WHzL7U5nPEalmw3/AKDXp3hH4C3c00Vz4nuBFAMN9khOWb2Zu1e76do2n6TbiDT7KG2iUY2xxhc1eCY/iNMhybKOlaRY6Rp8dnp9tHb2yD5URelXwAOB0pQNtMdscA0kiSWiuL8K+NYdfvtR0m6RbbV7CZoprcHO5VPDL6iuvDbvp/epgS0UUUAFFFFABRTRTqACiiigAooooAKKKKACiiigAooooAKKKKACiiigAooooAKKKKACiiigAooooAKKKKACiiigAooooAKKKKACiiigAooooAKKKKACiiigAooooAKKKKAEwKaF2/xE0+igBu33NJtGc/xY60+igCMorYJVSR7U3yUyCEUY9qmooAbhs9aCPenUUAMCDbzz8uKXaKdRQAgFLiiigAqIplt2M1LRQB4D8VPB3iOy8aW/ibwpb30k86YkNmjM6Mvc7ezD+Vd/8OfEPiLVtPe38T6TeWeoRdJZLVo0mX1/u7q7+igBgJPVcU+iigAooooAKKKKACiiigAooooAKKKKACiiigAooooAKKKKACiiigAooooAKKKKACiiigD/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pic>
        <p:nvPicPr>
          <p:cNvPr id="5837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357563"/>
            <a:ext cx="3802062"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p:nvPr/>
        </p:nvCxnSpPr>
        <p:spPr>
          <a:xfrm flipH="1">
            <a:off x="3492500" y="4878388"/>
            <a:ext cx="1727200" cy="50323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8378" name="文本框 11"/>
          <p:cNvSpPr txBox="1">
            <a:spLocks noChangeArrowheads="1"/>
          </p:cNvSpPr>
          <p:nvPr/>
        </p:nvSpPr>
        <p:spPr bwMode="auto">
          <a:xfrm>
            <a:off x="1763713" y="6308725"/>
            <a:ext cx="1655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latin typeface="Arial" panose="020B0604020202020204" pitchFamily="34" charset="0"/>
                <a:ea typeface="宋体" panose="02010600030101010101" pitchFamily="2" charset="-122"/>
              </a:rPr>
              <a:t>空中客车</a:t>
            </a:r>
          </a:p>
        </p:txBody>
      </p:sp>
      <p:sp>
        <p:nvSpPr>
          <p:cNvPr id="2" name="灯片编号占位符 11">
            <a:extLst>
              <a:ext uri="{FF2B5EF4-FFF2-40B4-BE49-F238E27FC236}">
                <a16:creationId xmlns:a16="http://schemas.microsoft.com/office/drawing/2014/main" id="{A2FB7A46-3134-4B2D-AE77-B4934813B71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604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042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动态博弈与承诺行动</a:t>
            </a:r>
          </a:p>
        </p:txBody>
      </p:sp>
      <p:graphicFrame>
        <p:nvGraphicFramePr>
          <p:cNvPr id="6" name="表格 5"/>
          <p:cNvGraphicFramePr>
            <a:graphicFrameLocks noGrp="1"/>
          </p:cNvGraphicFramePr>
          <p:nvPr>
            <p:extLst>
              <p:ext uri="{D42A27DB-BD31-4B8C-83A1-F6EECF244321}">
                <p14:modId xmlns:p14="http://schemas.microsoft.com/office/powerpoint/2010/main" val="2941032773"/>
              </p:ext>
            </p:extLst>
          </p:nvPr>
        </p:nvGraphicFramePr>
        <p:xfrm>
          <a:off x="1187450" y="3357563"/>
          <a:ext cx="6913563" cy="2262187"/>
        </p:xfrm>
        <a:graphic>
          <a:graphicData uri="http://schemas.openxmlformats.org/drawingml/2006/table">
            <a:tbl>
              <a:tblPr firstRow="1" firstCol="1" bandRow="1">
                <a:tableStyleId>{073A0DAA-6AF3-43AB-8588-CEC1D06C72B9}</a:tableStyleId>
              </a:tblPr>
              <a:tblGrid>
                <a:gridCol w="2304521">
                  <a:extLst>
                    <a:ext uri="{9D8B030D-6E8A-4147-A177-3AD203B41FA5}">
                      <a16:colId xmlns:a16="http://schemas.microsoft.com/office/drawing/2014/main" val="3579897407"/>
                    </a:ext>
                  </a:extLst>
                </a:gridCol>
                <a:gridCol w="2304521">
                  <a:extLst>
                    <a:ext uri="{9D8B030D-6E8A-4147-A177-3AD203B41FA5}">
                      <a16:colId xmlns:a16="http://schemas.microsoft.com/office/drawing/2014/main" val="3067104550"/>
                    </a:ext>
                  </a:extLst>
                </a:gridCol>
                <a:gridCol w="2304521">
                  <a:extLst>
                    <a:ext uri="{9D8B030D-6E8A-4147-A177-3AD203B41FA5}">
                      <a16:colId xmlns:a16="http://schemas.microsoft.com/office/drawing/2014/main" val="1259546206"/>
                    </a:ext>
                  </a:extLst>
                </a:gridCol>
              </a:tblGrid>
              <a:tr h="822875">
                <a:tc>
                  <a:txBody>
                    <a:bodyPr/>
                    <a:lstStyle/>
                    <a:p>
                      <a:r>
                        <a:rPr lang="zh-CN" altLang="en-US" sz="2400" dirty="0">
                          <a:latin typeface="宋体" panose="02010600030101010101" pitchFamily="2" charset="-122"/>
                          <a:ea typeface="宋体" panose="02010600030101010101" pitchFamily="2" charset="-122"/>
                        </a:rPr>
                        <a:t>波音</a:t>
                      </a:r>
                    </a:p>
                  </a:txBody>
                  <a:tcPr marL="91451" marR="91451" marT="45693" marB="45693"/>
                </a:tc>
                <a:tc>
                  <a:txBody>
                    <a:bodyPr/>
                    <a:lstStyle/>
                    <a:p>
                      <a:r>
                        <a:rPr lang="zh-CN" altLang="en-US" sz="2400" dirty="0">
                          <a:latin typeface="宋体" panose="02010600030101010101" pitchFamily="2" charset="-122"/>
                          <a:ea typeface="宋体" panose="02010600030101010101" pitchFamily="2" charset="-122"/>
                        </a:rPr>
                        <a:t>开发</a:t>
                      </a:r>
                    </a:p>
                  </a:txBody>
                  <a:tcPr marL="91451" marR="91451" marT="45693" marB="45693"/>
                </a:tc>
                <a:tc>
                  <a:txBody>
                    <a:bodyPr/>
                    <a:lstStyle/>
                    <a:p>
                      <a:r>
                        <a:rPr lang="zh-CN" altLang="en-US" sz="2400" dirty="0">
                          <a:latin typeface="宋体" panose="02010600030101010101" pitchFamily="2" charset="-122"/>
                          <a:ea typeface="宋体" panose="02010600030101010101" pitchFamily="2" charset="-122"/>
                        </a:rPr>
                        <a:t>不开发</a:t>
                      </a:r>
                    </a:p>
                  </a:txBody>
                  <a:tcPr marL="91451" marR="91451" marT="45693" marB="45693"/>
                </a:tc>
                <a:extLst>
                  <a:ext uri="{0D108BD9-81ED-4DB2-BD59-A6C34878D82A}">
                    <a16:rowId xmlns:a16="http://schemas.microsoft.com/office/drawing/2014/main" val="1674521720"/>
                  </a:ext>
                </a:extLst>
              </a:tr>
              <a:tr h="719656">
                <a:tc>
                  <a:txBody>
                    <a:bodyPr/>
                    <a:lstStyle/>
                    <a:p>
                      <a:r>
                        <a:rPr lang="zh-CN" altLang="en-US" sz="2400" dirty="0">
                          <a:latin typeface="宋体" panose="02010600030101010101" pitchFamily="2" charset="-122"/>
                          <a:ea typeface="宋体" panose="02010600030101010101" pitchFamily="2" charset="-122"/>
                        </a:rPr>
                        <a:t>开发</a:t>
                      </a:r>
                    </a:p>
                  </a:txBody>
                  <a:tcPr marL="91451" marR="91451" marT="45693" marB="45693"/>
                </a:tc>
                <a:tc>
                  <a:txBody>
                    <a:bodyPr/>
                    <a:lstStyle/>
                    <a:p>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-10</a:t>
                      </a:r>
                      <a:endParaRPr lang="zh-CN" altLang="en-US" sz="2400" dirty="0">
                        <a:latin typeface="宋体" panose="02010600030101010101" pitchFamily="2" charset="-122"/>
                        <a:ea typeface="宋体" panose="02010600030101010101" pitchFamily="2" charset="-122"/>
                      </a:endParaRPr>
                    </a:p>
                  </a:txBody>
                  <a:tcPr marL="91451" marR="91451" marT="45693" marB="45693"/>
                </a:tc>
                <a:tc>
                  <a:txBody>
                    <a:bodyPr/>
                    <a:lstStyle/>
                    <a:p>
                      <a:r>
                        <a:rPr lang="en-US" altLang="zh-CN" sz="2400" dirty="0">
                          <a:latin typeface="宋体" panose="02010600030101010101" pitchFamily="2" charset="-122"/>
                          <a:ea typeface="宋体" panose="02010600030101010101" pitchFamily="2" charset="-122"/>
                        </a:rPr>
                        <a:t>100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a:t>
                      </a:r>
                      <a:endParaRPr lang="zh-CN" altLang="en-US" sz="2400" dirty="0">
                        <a:latin typeface="宋体" panose="02010600030101010101" pitchFamily="2" charset="-122"/>
                        <a:ea typeface="宋体" panose="02010600030101010101" pitchFamily="2" charset="-122"/>
                      </a:endParaRPr>
                    </a:p>
                  </a:txBody>
                  <a:tcPr marL="91451" marR="91451" marT="45693" marB="45693"/>
                </a:tc>
                <a:extLst>
                  <a:ext uri="{0D108BD9-81ED-4DB2-BD59-A6C34878D82A}">
                    <a16:rowId xmlns:a16="http://schemas.microsoft.com/office/drawing/2014/main" val="563410544"/>
                  </a:ext>
                </a:extLst>
              </a:tr>
              <a:tr h="719656">
                <a:tc>
                  <a:txBody>
                    <a:bodyPr/>
                    <a:lstStyle/>
                    <a:p>
                      <a:r>
                        <a:rPr lang="zh-CN" altLang="en-US" sz="2400" dirty="0">
                          <a:latin typeface="宋体" panose="02010600030101010101" pitchFamily="2" charset="-122"/>
                          <a:ea typeface="宋体" panose="02010600030101010101" pitchFamily="2" charset="-122"/>
                        </a:rPr>
                        <a:t>不开发</a:t>
                      </a:r>
                    </a:p>
                  </a:txBody>
                  <a:tcPr marL="91451" marR="91451" marT="45693" marB="45693"/>
                </a:tc>
                <a:tc>
                  <a:txBody>
                    <a:bodyPr/>
                    <a:lstStyle/>
                    <a:p>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100</a:t>
                      </a:r>
                      <a:endParaRPr lang="zh-CN" altLang="en-US" sz="2400" dirty="0">
                        <a:latin typeface="宋体" panose="02010600030101010101" pitchFamily="2" charset="-122"/>
                        <a:ea typeface="宋体" panose="02010600030101010101" pitchFamily="2" charset="-122"/>
                      </a:endParaRPr>
                    </a:p>
                  </a:txBody>
                  <a:tcPr marL="91451" marR="91451" marT="45693" marB="45693"/>
                </a:tc>
                <a:tc>
                  <a:txBody>
                    <a:bodyPr/>
                    <a:lstStyle/>
                    <a:p>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a:t>
                      </a:r>
                      <a:endParaRPr lang="zh-CN" altLang="en-US" sz="2400" dirty="0">
                        <a:latin typeface="宋体" panose="02010600030101010101" pitchFamily="2" charset="-122"/>
                        <a:ea typeface="宋体" panose="02010600030101010101" pitchFamily="2" charset="-122"/>
                      </a:endParaRPr>
                    </a:p>
                  </a:txBody>
                  <a:tcPr marL="91451" marR="91451" marT="45693" marB="45693"/>
                </a:tc>
                <a:extLst>
                  <a:ext uri="{0D108BD9-81ED-4DB2-BD59-A6C34878D82A}">
                    <a16:rowId xmlns:a16="http://schemas.microsoft.com/office/drawing/2014/main" val="1495852996"/>
                  </a:ext>
                </a:extLst>
              </a:tr>
            </a:tbl>
          </a:graphicData>
        </a:graphic>
      </p:graphicFrame>
      <p:cxnSp>
        <p:nvCxnSpPr>
          <p:cNvPr id="7" name="直接连接符 6"/>
          <p:cNvCxnSpPr/>
          <p:nvPr/>
        </p:nvCxnSpPr>
        <p:spPr>
          <a:xfrm>
            <a:off x="1908175" y="3357563"/>
            <a:ext cx="791617" cy="7915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440" name="文本框 7"/>
          <p:cNvSpPr txBox="1">
            <a:spLocks noChangeArrowheads="1"/>
          </p:cNvSpPr>
          <p:nvPr/>
        </p:nvSpPr>
        <p:spPr bwMode="auto">
          <a:xfrm>
            <a:off x="827584" y="2391231"/>
            <a:ext cx="31781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n"/>
              <a:defRPr/>
            </a:pPr>
            <a:r>
              <a:rPr lang="zh-CN" altLang="en-US" sz="2200" dirty="0">
                <a:latin typeface="Arial" panose="020B0604020202020204" pitchFamily="34" charset="0"/>
                <a:ea typeface="宋体" panose="02010600030101010101" pitchFamily="2" charset="-122"/>
              </a:rPr>
              <a:t>未补贴时的博弈</a:t>
            </a:r>
          </a:p>
        </p:txBody>
      </p:sp>
      <p:sp>
        <p:nvSpPr>
          <p:cNvPr id="4" name="矩形 3"/>
          <p:cNvSpPr/>
          <p:nvPr/>
        </p:nvSpPr>
        <p:spPr>
          <a:xfrm>
            <a:off x="2555776" y="3318083"/>
            <a:ext cx="1080120" cy="830997"/>
          </a:xfrm>
          <a:prstGeom prst="rect">
            <a:avLst/>
          </a:prstGeom>
        </p:spPr>
        <p:txBody>
          <a:bodyPr wrap="square">
            <a:spAutoFit/>
          </a:bodyPr>
          <a:lstStyle/>
          <a:p>
            <a:r>
              <a:rPr lang="zh-CN" altLang="en-US" sz="2400" b="1" dirty="0">
                <a:solidFill>
                  <a:schemeClr val="lt1"/>
                </a:solidFill>
                <a:latin typeface="宋体" panose="02010600030101010101" pitchFamily="2" charset="-122"/>
              </a:rPr>
              <a:t>空中客车</a:t>
            </a:r>
          </a:p>
        </p:txBody>
      </p:sp>
      <p:sp>
        <p:nvSpPr>
          <p:cNvPr id="2" name="灯片编号占位符 11">
            <a:extLst>
              <a:ext uri="{FF2B5EF4-FFF2-40B4-BE49-F238E27FC236}">
                <a16:creationId xmlns:a16="http://schemas.microsoft.com/office/drawing/2014/main" id="{1E35EDC6-9FE6-40F5-B597-26985B99B69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624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246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动态博弈与承诺行动</a:t>
            </a:r>
          </a:p>
        </p:txBody>
      </p:sp>
      <p:sp>
        <p:nvSpPr>
          <p:cNvPr id="62469" name="Rectangle 3"/>
          <p:cNvSpPr txBox="1">
            <a:spLocks noChangeArrowheads="1"/>
          </p:cNvSpPr>
          <p:nvPr/>
        </p:nvSpPr>
        <p:spPr bwMode="auto">
          <a:xfrm>
            <a:off x="762000" y="2852936"/>
            <a:ext cx="784244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lnSpc>
                <a:spcPct val="12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此时有两个纳什均衡，即一家开发而另一家不开发。</a:t>
            </a:r>
          </a:p>
          <a:p>
            <a:pPr marL="574675" lvl="1" indent="-342900">
              <a:lnSpc>
                <a:spcPct val="12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下面，考虑欧共体对空中客车进行补贴</a:t>
            </a:r>
            <a:r>
              <a:rPr lang="en-US" altLang="zh-CN" sz="2200" dirty="0">
                <a:latin typeface="Arial" panose="020B0604020202020204" pitchFamily="34" charset="0"/>
                <a:ea typeface="宋体" panose="02010600030101010101" pitchFamily="2" charset="-122"/>
              </a:rPr>
              <a:t>20</a:t>
            </a:r>
            <a:r>
              <a:rPr lang="zh-CN" altLang="en-US" sz="2200" dirty="0">
                <a:latin typeface="Arial" panose="020B0604020202020204" pitchFamily="34" charset="0"/>
                <a:ea typeface="宋体" panose="02010600030101010101" pitchFamily="2" charset="-122"/>
              </a:rPr>
              <a:t>个单位的情况。此时，当两家都开发时，空中客车仍然盈利</a:t>
            </a:r>
            <a:r>
              <a:rPr lang="en-US" altLang="zh-CN" sz="2200" dirty="0">
                <a:latin typeface="Arial" panose="020B0604020202020204" pitchFamily="34" charset="0"/>
                <a:ea typeface="宋体" panose="02010600030101010101" pitchFamily="2" charset="-122"/>
              </a:rPr>
              <a:t>10</a:t>
            </a:r>
            <a:r>
              <a:rPr lang="zh-CN" altLang="en-US" sz="2200" dirty="0">
                <a:latin typeface="Arial" panose="020B0604020202020204" pitchFamily="34" charset="0"/>
                <a:ea typeface="宋体" panose="02010600030101010101" pitchFamily="2" charset="-122"/>
              </a:rPr>
              <a:t>单位而不是亏损，博弈矩阵见下表。</a:t>
            </a:r>
            <a:endParaRPr lang="en-US" altLang="zh-CN" sz="2200" dirty="0">
              <a:latin typeface="Arial" panose="020B0604020202020204" pitchFamily="34" charset="0"/>
              <a:ea typeface="宋体" panose="02010600030101010101" pitchFamily="2" charset="-122"/>
            </a:endParaRPr>
          </a:p>
          <a:p>
            <a:endParaRPr lang="en-US" altLang="zh-CN" dirty="0"/>
          </a:p>
        </p:txBody>
      </p:sp>
      <p:sp>
        <p:nvSpPr>
          <p:cNvPr id="2" name="灯片编号占位符 11">
            <a:extLst>
              <a:ext uri="{FF2B5EF4-FFF2-40B4-BE49-F238E27FC236}">
                <a16:creationId xmlns:a16="http://schemas.microsoft.com/office/drawing/2014/main" id="{0E362270-D548-438C-8539-969581B4286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第四章  博弈论与无线网安全</a:t>
            </a:r>
            <a:endParaRPr lang="zh-CN" altLang="en-US" sz="4000" dirty="0">
              <a:latin typeface="黑体" panose="02010609060101010101" pitchFamily="49" charset="-122"/>
              <a:ea typeface="黑体" panose="02010609060101010101" pitchFamily="49" charset="-122"/>
            </a:endParaRPr>
          </a:p>
        </p:txBody>
      </p:sp>
      <p:grpSp>
        <p:nvGrpSpPr>
          <p:cNvPr id="37" name="组合 1"/>
          <p:cNvGrpSpPr>
            <a:grpSpLocks/>
          </p:cNvGrpSpPr>
          <p:nvPr/>
        </p:nvGrpSpPr>
        <p:grpSpPr bwMode="auto">
          <a:xfrm>
            <a:off x="2286000" y="1661040"/>
            <a:ext cx="4724400" cy="1044575"/>
            <a:chOff x="2286000" y="2889056"/>
            <a:chExt cx="4724400" cy="1044000"/>
          </a:xfrm>
        </p:grpSpPr>
        <p:sp>
          <p:nvSpPr>
            <p:cNvPr id="38"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9"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0"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rgbClr val="FFFF00"/>
                  </a:solidFill>
                  <a:effectLst>
                    <a:outerShdw blurRad="38100" dist="38100" dir="2700000" algn="tl">
                      <a:srgbClr val="000000">
                        <a:alpha val="43137"/>
                      </a:srgbClr>
                    </a:outerShdw>
                  </a:effectLst>
                  <a:latin typeface="Arial" panose="020B0604020202020204" pitchFamily="34" charset="0"/>
                </a:rPr>
                <a:t>博弈论基础</a:t>
              </a:r>
            </a:p>
          </p:txBody>
        </p:sp>
        <p:sp>
          <p:nvSpPr>
            <p:cNvPr id="41"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4.1</a:t>
              </a:r>
            </a:p>
          </p:txBody>
        </p:sp>
      </p:grpSp>
      <p:grpSp>
        <p:nvGrpSpPr>
          <p:cNvPr id="42" name="组合 1"/>
          <p:cNvGrpSpPr>
            <a:grpSpLocks/>
          </p:cNvGrpSpPr>
          <p:nvPr/>
        </p:nvGrpSpPr>
        <p:grpSpPr bwMode="auto">
          <a:xfrm>
            <a:off x="2312361" y="3058770"/>
            <a:ext cx="4698039" cy="1044575"/>
            <a:chOff x="2286000" y="2889056"/>
            <a:chExt cx="4923935" cy="1044000"/>
          </a:xfrm>
        </p:grpSpPr>
        <p:sp>
          <p:nvSpPr>
            <p:cNvPr id="43"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6999" y="2993129"/>
              <a:ext cx="4542936"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4"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5"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303640" y="3091359"/>
              <a:ext cx="36804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网络主动防御机制</a:t>
              </a:r>
            </a:p>
          </p:txBody>
        </p:sp>
        <p:sp>
          <p:nvSpPr>
            <p:cNvPr id="46"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489756" y="3178974"/>
              <a:ext cx="642127"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a:solidFill>
                    <a:schemeClr val="bg1"/>
                  </a:solidFill>
                  <a:latin typeface="Arial" panose="020B0604020202020204" pitchFamily="34" charset="0"/>
                </a:rPr>
                <a:t>4.2</a:t>
              </a:r>
              <a:endParaRPr lang="en-US" altLang="zh-CN" sz="2400" b="1" dirty="0">
                <a:solidFill>
                  <a:schemeClr val="bg1"/>
                </a:solidFill>
                <a:latin typeface="Arial" panose="020B0604020202020204" pitchFamily="34" charset="0"/>
              </a:endParaRPr>
            </a:p>
          </p:txBody>
        </p:sp>
      </p:grpSp>
      <p:grpSp>
        <p:nvGrpSpPr>
          <p:cNvPr id="47" name="组合 1"/>
          <p:cNvGrpSpPr>
            <a:grpSpLocks/>
          </p:cNvGrpSpPr>
          <p:nvPr/>
        </p:nvGrpSpPr>
        <p:grpSpPr bwMode="auto">
          <a:xfrm>
            <a:off x="2316127" y="4400649"/>
            <a:ext cx="4694273" cy="1044575"/>
            <a:chOff x="2286000" y="2889056"/>
            <a:chExt cx="4694273" cy="1044000"/>
          </a:xfrm>
        </p:grpSpPr>
        <p:sp>
          <p:nvSpPr>
            <p:cNvPr id="48"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13273"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9"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0"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743924"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恶意节点防范</a:t>
              </a:r>
            </a:p>
          </p:txBody>
        </p:sp>
        <p:sp>
          <p:nvSpPr>
            <p:cNvPr id="51"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4.3</a:t>
              </a:r>
            </a:p>
          </p:txBody>
        </p:sp>
      </p:grpSp>
      <p:sp>
        <p:nvSpPr>
          <p:cNvPr id="2" name="灯片编号占位符 11">
            <a:extLst>
              <a:ext uri="{FF2B5EF4-FFF2-40B4-BE49-F238E27FC236}">
                <a16:creationId xmlns:a16="http://schemas.microsoft.com/office/drawing/2014/main" id="{1E280FCE-67A6-49F1-8115-8E116C8BDDA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645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45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动态博弈与承诺行动</a:t>
            </a:r>
          </a:p>
        </p:txBody>
      </p:sp>
      <p:graphicFrame>
        <p:nvGraphicFramePr>
          <p:cNvPr id="6" name="表格 5"/>
          <p:cNvGraphicFramePr>
            <a:graphicFrameLocks noGrp="1"/>
          </p:cNvGraphicFramePr>
          <p:nvPr/>
        </p:nvGraphicFramePr>
        <p:xfrm>
          <a:off x="971550" y="3500438"/>
          <a:ext cx="6913563" cy="2263774"/>
        </p:xfrm>
        <a:graphic>
          <a:graphicData uri="http://schemas.openxmlformats.org/drawingml/2006/table">
            <a:tbl>
              <a:tblPr firstRow="1" firstCol="1" bandRow="1">
                <a:tableStyleId>{073A0DAA-6AF3-43AB-8588-CEC1D06C72B9}</a:tableStyleId>
              </a:tblPr>
              <a:tblGrid>
                <a:gridCol w="2304521">
                  <a:extLst>
                    <a:ext uri="{9D8B030D-6E8A-4147-A177-3AD203B41FA5}">
                      <a16:colId xmlns:a16="http://schemas.microsoft.com/office/drawing/2014/main" val="3579897407"/>
                    </a:ext>
                  </a:extLst>
                </a:gridCol>
                <a:gridCol w="2304521">
                  <a:extLst>
                    <a:ext uri="{9D8B030D-6E8A-4147-A177-3AD203B41FA5}">
                      <a16:colId xmlns:a16="http://schemas.microsoft.com/office/drawing/2014/main" val="3067104550"/>
                    </a:ext>
                  </a:extLst>
                </a:gridCol>
                <a:gridCol w="2304521">
                  <a:extLst>
                    <a:ext uri="{9D8B030D-6E8A-4147-A177-3AD203B41FA5}">
                      <a16:colId xmlns:a16="http://schemas.microsoft.com/office/drawing/2014/main" val="1259546206"/>
                    </a:ext>
                  </a:extLst>
                </a:gridCol>
              </a:tblGrid>
              <a:tr h="823198">
                <a:tc>
                  <a:txBody>
                    <a:bodyPr/>
                    <a:lstStyle/>
                    <a:p>
                      <a:r>
                        <a:rPr lang="zh-CN" altLang="en-US" sz="2400" dirty="0">
                          <a:latin typeface="宋体" panose="02010600030101010101" pitchFamily="2" charset="-122"/>
                          <a:ea typeface="宋体" panose="02010600030101010101" pitchFamily="2" charset="-122"/>
                        </a:rPr>
                        <a:t>波音</a:t>
                      </a:r>
                    </a:p>
                  </a:txBody>
                  <a:tcPr marL="91451" marR="91451" marT="45733" marB="45733"/>
                </a:tc>
                <a:tc>
                  <a:txBody>
                    <a:bodyPr/>
                    <a:lstStyle/>
                    <a:p>
                      <a:r>
                        <a:rPr lang="zh-CN" altLang="en-US" sz="2400" dirty="0">
                          <a:latin typeface="宋体" panose="02010600030101010101" pitchFamily="2" charset="-122"/>
                          <a:ea typeface="宋体" panose="02010600030101010101" pitchFamily="2" charset="-122"/>
                        </a:rPr>
                        <a:t>开发</a:t>
                      </a:r>
                    </a:p>
                  </a:txBody>
                  <a:tcPr marL="91451" marR="91451" marT="45733" marB="45733"/>
                </a:tc>
                <a:tc>
                  <a:txBody>
                    <a:bodyPr/>
                    <a:lstStyle/>
                    <a:p>
                      <a:r>
                        <a:rPr lang="zh-CN" altLang="en-US" sz="2400" dirty="0">
                          <a:latin typeface="宋体" panose="02010600030101010101" pitchFamily="2" charset="-122"/>
                          <a:ea typeface="宋体" panose="02010600030101010101" pitchFamily="2" charset="-122"/>
                        </a:rPr>
                        <a:t>不开发</a:t>
                      </a:r>
                    </a:p>
                  </a:txBody>
                  <a:tcPr marL="91451" marR="91451" marT="45733" marB="45733"/>
                </a:tc>
                <a:extLst>
                  <a:ext uri="{0D108BD9-81ED-4DB2-BD59-A6C34878D82A}">
                    <a16:rowId xmlns:a16="http://schemas.microsoft.com/office/drawing/2014/main" val="1674521720"/>
                  </a:ext>
                </a:extLst>
              </a:tr>
              <a:tr h="720288">
                <a:tc>
                  <a:txBody>
                    <a:bodyPr/>
                    <a:lstStyle/>
                    <a:p>
                      <a:r>
                        <a:rPr lang="zh-CN" altLang="en-US" sz="2400" dirty="0">
                          <a:latin typeface="宋体" panose="02010600030101010101" pitchFamily="2" charset="-122"/>
                          <a:ea typeface="宋体" panose="02010600030101010101" pitchFamily="2" charset="-122"/>
                        </a:rPr>
                        <a:t>开发</a:t>
                      </a:r>
                    </a:p>
                  </a:txBody>
                  <a:tcPr marL="91451" marR="91451" marT="45733" marB="45733"/>
                </a:tc>
                <a:tc>
                  <a:txBody>
                    <a:bodyPr/>
                    <a:lstStyle/>
                    <a:p>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10</a:t>
                      </a:r>
                      <a:endParaRPr lang="zh-CN" altLang="en-US" sz="2400" dirty="0">
                        <a:latin typeface="宋体" panose="02010600030101010101" pitchFamily="2" charset="-122"/>
                        <a:ea typeface="宋体" panose="02010600030101010101" pitchFamily="2" charset="-122"/>
                      </a:endParaRPr>
                    </a:p>
                  </a:txBody>
                  <a:tcPr marL="91451" marR="91451" marT="45733" marB="45733"/>
                </a:tc>
                <a:tc>
                  <a:txBody>
                    <a:bodyPr/>
                    <a:lstStyle/>
                    <a:p>
                      <a:r>
                        <a:rPr lang="en-US" altLang="zh-CN" sz="2400" dirty="0">
                          <a:latin typeface="宋体" panose="02010600030101010101" pitchFamily="2" charset="-122"/>
                          <a:ea typeface="宋体" panose="02010600030101010101" pitchFamily="2" charset="-122"/>
                        </a:rPr>
                        <a:t>100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a:t>
                      </a:r>
                      <a:endParaRPr lang="zh-CN" altLang="en-US" sz="2400" dirty="0">
                        <a:latin typeface="宋体" panose="02010600030101010101" pitchFamily="2" charset="-122"/>
                        <a:ea typeface="宋体" panose="02010600030101010101" pitchFamily="2" charset="-122"/>
                      </a:endParaRPr>
                    </a:p>
                  </a:txBody>
                  <a:tcPr marL="91451" marR="91451" marT="45733" marB="45733"/>
                </a:tc>
                <a:extLst>
                  <a:ext uri="{0D108BD9-81ED-4DB2-BD59-A6C34878D82A}">
                    <a16:rowId xmlns:a16="http://schemas.microsoft.com/office/drawing/2014/main" val="563410544"/>
                  </a:ext>
                </a:extLst>
              </a:tr>
              <a:tr h="720288">
                <a:tc>
                  <a:txBody>
                    <a:bodyPr/>
                    <a:lstStyle/>
                    <a:p>
                      <a:r>
                        <a:rPr lang="zh-CN" altLang="en-US" sz="2400" dirty="0">
                          <a:latin typeface="宋体" panose="02010600030101010101" pitchFamily="2" charset="-122"/>
                          <a:ea typeface="宋体" panose="02010600030101010101" pitchFamily="2" charset="-122"/>
                        </a:rPr>
                        <a:t>不开发</a:t>
                      </a:r>
                    </a:p>
                  </a:txBody>
                  <a:tcPr marL="91451" marR="91451" marT="45733" marB="45733"/>
                </a:tc>
                <a:tc>
                  <a:txBody>
                    <a:bodyPr/>
                    <a:lstStyle/>
                    <a:p>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120</a:t>
                      </a:r>
                      <a:endParaRPr lang="zh-CN" altLang="en-US" sz="2400" dirty="0">
                        <a:latin typeface="宋体" panose="02010600030101010101" pitchFamily="2" charset="-122"/>
                        <a:ea typeface="宋体" panose="02010600030101010101" pitchFamily="2" charset="-122"/>
                      </a:endParaRPr>
                    </a:p>
                  </a:txBody>
                  <a:tcPr marL="91451" marR="91451" marT="45733" marB="45733"/>
                </a:tc>
                <a:tc>
                  <a:txBody>
                    <a:bodyPr/>
                    <a:lstStyle/>
                    <a:p>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a:t>
                      </a:r>
                      <a:endParaRPr lang="zh-CN" altLang="en-US" sz="2400" dirty="0">
                        <a:latin typeface="宋体" panose="02010600030101010101" pitchFamily="2" charset="-122"/>
                        <a:ea typeface="宋体" panose="02010600030101010101" pitchFamily="2" charset="-122"/>
                      </a:endParaRPr>
                    </a:p>
                  </a:txBody>
                  <a:tcPr marL="91451" marR="91451" marT="45733" marB="45733"/>
                </a:tc>
                <a:extLst>
                  <a:ext uri="{0D108BD9-81ED-4DB2-BD59-A6C34878D82A}">
                    <a16:rowId xmlns:a16="http://schemas.microsoft.com/office/drawing/2014/main" val="1495852996"/>
                  </a:ext>
                </a:extLst>
              </a:tr>
            </a:tbl>
          </a:graphicData>
        </a:graphic>
      </p:graphicFrame>
      <p:cxnSp>
        <p:nvCxnSpPr>
          <p:cNvPr id="7" name="直接连接符 6"/>
          <p:cNvCxnSpPr/>
          <p:nvPr/>
        </p:nvCxnSpPr>
        <p:spPr>
          <a:xfrm>
            <a:off x="1692275" y="3500438"/>
            <a:ext cx="791245" cy="8309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4536" name="文本框 7"/>
          <p:cNvSpPr txBox="1">
            <a:spLocks noChangeArrowheads="1"/>
          </p:cNvSpPr>
          <p:nvPr/>
        </p:nvSpPr>
        <p:spPr bwMode="auto">
          <a:xfrm>
            <a:off x="827088" y="2519363"/>
            <a:ext cx="33128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有补贴时的博弈</a:t>
            </a:r>
          </a:p>
        </p:txBody>
      </p:sp>
      <p:sp>
        <p:nvSpPr>
          <p:cNvPr id="3" name="矩形 2"/>
          <p:cNvSpPr/>
          <p:nvPr/>
        </p:nvSpPr>
        <p:spPr>
          <a:xfrm>
            <a:off x="2377241" y="3500438"/>
            <a:ext cx="935980" cy="830997"/>
          </a:xfrm>
          <a:prstGeom prst="rect">
            <a:avLst/>
          </a:prstGeom>
        </p:spPr>
        <p:txBody>
          <a:bodyPr wrap="square">
            <a:spAutoFit/>
          </a:bodyPr>
          <a:lstStyle/>
          <a:p>
            <a:pPr lvl="0" eaLnBrk="1" fontAlgn="auto" hangingPunct="1">
              <a:spcBef>
                <a:spcPts val="0"/>
              </a:spcBef>
              <a:spcAft>
                <a:spcPts val="0"/>
              </a:spcAft>
            </a:pPr>
            <a:r>
              <a:rPr lang="zh-CN" altLang="en-US" sz="2400" b="1" dirty="0">
                <a:solidFill>
                  <a:prstClr val="white"/>
                </a:solidFill>
                <a:latin typeface="宋体" panose="02010600030101010101" pitchFamily="2" charset="-122"/>
              </a:rPr>
              <a:t>空中客车</a:t>
            </a:r>
          </a:p>
        </p:txBody>
      </p:sp>
      <p:sp>
        <p:nvSpPr>
          <p:cNvPr id="2" name="灯片编号占位符 11">
            <a:extLst>
              <a:ext uri="{FF2B5EF4-FFF2-40B4-BE49-F238E27FC236}">
                <a16:creationId xmlns:a16="http://schemas.microsoft.com/office/drawing/2014/main" id="{873954C9-D50F-45D4-B50D-1605C226AE3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665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656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动态博弈与承诺行动</a:t>
            </a:r>
          </a:p>
        </p:txBody>
      </p:sp>
      <p:sp>
        <p:nvSpPr>
          <p:cNvPr id="66565" name="Rectangle 3"/>
          <p:cNvSpPr txBox="1">
            <a:spLocks noChangeArrowheads="1"/>
          </p:cNvSpPr>
          <p:nvPr/>
        </p:nvSpPr>
        <p:spPr bwMode="auto">
          <a:xfrm>
            <a:off x="755576" y="3068960"/>
            <a:ext cx="7620000" cy="19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这时只有一个纳什均衡，即波音公司不开发和空中客车公司开发的均衡（不开发</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开发），这有利于空中客车。</a:t>
            </a: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在这里，欧共体对空中客车的补贴就是使空中客车一定要开发（无论波音是否开发）的威胁变得可置信的一种“承诺行动”。</a:t>
            </a:r>
          </a:p>
        </p:txBody>
      </p:sp>
      <p:sp>
        <p:nvSpPr>
          <p:cNvPr id="2" name="灯片编号占位符 11">
            <a:extLst>
              <a:ext uri="{FF2B5EF4-FFF2-40B4-BE49-F238E27FC236}">
                <a16:creationId xmlns:a16="http://schemas.microsoft.com/office/drawing/2014/main" id="{C3150BE2-D09E-4317-8D20-86298BF8E4A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6861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861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动态博弈与承诺行动</a:t>
            </a:r>
          </a:p>
        </p:txBody>
      </p:sp>
      <p:sp>
        <p:nvSpPr>
          <p:cNvPr id="68613" name="Rectangle 3"/>
          <p:cNvSpPr txBox="1">
            <a:spLocks noChangeArrowheads="1"/>
          </p:cNvSpPr>
          <p:nvPr/>
        </p:nvSpPr>
        <p:spPr bwMode="auto">
          <a:xfrm>
            <a:off x="684213" y="1916113"/>
            <a:ext cx="77724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问题：为什么大人物、大公司要聘请常年律师</a:t>
            </a:r>
          </a:p>
          <a:p>
            <a:pPr>
              <a:buFont typeface="Arial" panose="020B0604020202020204" pitchFamily="34" charset="0"/>
              <a:buNone/>
            </a:pPr>
            <a:endParaRPr lang="zh-CN" altLang="en-US" sz="2400" dirty="0">
              <a:solidFill>
                <a:srgbClr val="000000"/>
              </a:solidFill>
              <a:latin typeface="宋体" panose="02010600030101010101" pitchFamily="2" charset="-122"/>
              <a:ea typeface="宋体" panose="02010600030101010101" pitchFamily="2" charset="-122"/>
            </a:endParaRPr>
          </a:p>
        </p:txBody>
      </p:sp>
      <p:pic>
        <p:nvPicPr>
          <p:cNvPr id="6861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3" y="2903538"/>
            <a:ext cx="38290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2881313"/>
            <a:ext cx="12954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E2330148-30A0-4BA1-A7D6-3AA9416A389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706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066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动态博弈与承诺行动</a:t>
            </a:r>
          </a:p>
        </p:txBody>
      </p:sp>
      <p:sp>
        <p:nvSpPr>
          <p:cNvPr id="8" name="Rectangle 3"/>
          <p:cNvSpPr txBox="1">
            <a:spLocks noChangeArrowheads="1"/>
          </p:cNvSpPr>
          <p:nvPr/>
        </p:nvSpPr>
        <p:spPr bwMode="auto">
          <a:xfrm>
            <a:off x="539552" y="2564904"/>
            <a:ext cx="798004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大人物、大公司为了避免这种无端的损失，干脆花钱请常年律师</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律师费用已经一次性支付，打官司不会带来额外的花费</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这是一个承诺行动，它告诉潜在的诽谤者，大人物、大公司一旦受到无端诽谤必定会让他们吃官司</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这样，大人物、大公司因此承诺行动而使自己得到保护，避免了许多无端指控的发生。</a:t>
            </a:r>
          </a:p>
        </p:txBody>
      </p:sp>
      <p:sp>
        <p:nvSpPr>
          <p:cNvPr id="2" name="灯片编号占位符 11">
            <a:extLst>
              <a:ext uri="{FF2B5EF4-FFF2-40B4-BE49-F238E27FC236}">
                <a16:creationId xmlns:a16="http://schemas.microsoft.com/office/drawing/2014/main" id="{1A806BED-59EA-4111-84E8-330B22DDFFF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ox(in)">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ox(in)">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ox(in)">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727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270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动态博弈与承诺行动</a:t>
            </a:r>
          </a:p>
        </p:txBody>
      </p:sp>
      <p:sp>
        <p:nvSpPr>
          <p:cNvPr id="6" name="Rectangle 3"/>
          <p:cNvSpPr txBox="1">
            <a:spLocks noChangeArrowheads="1"/>
          </p:cNvSpPr>
          <p:nvPr/>
        </p:nvSpPr>
        <p:spPr>
          <a:xfrm>
            <a:off x="411163" y="2003425"/>
            <a:ext cx="8229600" cy="172878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5000"/>
              </a:lnSpc>
              <a:spcBef>
                <a:spcPct val="0"/>
              </a:spcBef>
              <a:buFont typeface="Arial" panose="020B0604020202020204" pitchFamily="34" charset="0"/>
              <a:buNone/>
              <a:defRPr/>
            </a:pPr>
            <a:r>
              <a:rPr lang="zh-CN" altLang="en-US" sz="2400" dirty="0">
                <a:latin typeface="Arial" panose="020B0604020202020204" pitchFamily="34" charset="0"/>
                <a:ea typeface="宋体" panose="02010600030101010101" pitchFamily="2" charset="-122"/>
              </a:rPr>
              <a:t>思考？</a:t>
            </a:r>
            <a:endParaRPr lang="en-US" altLang="zh-CN" sz="2400" dirty="0">
              <a:latin typeface="Arial" panose="020B0604020202020204" pitchFamily="34" charset="0"/>
              <a:ea typeface="宋体" panose="02010600030101010101" pitchFamily="2" charset="-122"/>
            </a:endParaRPr>
          </a:p>
          <a:p>
            <a:pPr marL="342900" lvl="1" indent="-342900">
              <a:lnSpc>
                <a:spcPct val="115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运用“承诺行动”的原理来分析许多经济及军事现象。</a:t>
            </a:r>
          </a:p>
          <a:p>
            <a:pPr marL="574675" lvl="1" indent="-342900">
              <a:lnSpc>
                <a:spcPct val="115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项羽的“破釜沉舟”。</a:t>
            </a:r>
          </a:p>
          <a:p>
            <a:pPr marL="574675" lvl="1" indent="-342900">
              <a:lnSpc>
                <a:spcPct val="115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韩信赵国之战，“置之死地而后生”</a:t>
            </a:r>
          </a:p>
          <a:p>
            <a:pPr>
              <a:defRPr/>
            </a:pPr>
            <a:endParaRPr lang="en-US" altLang="zh-CN" sz="2400" dirty="0">
              <a:latin typeface="宋体" panose="02010600030101010101" pitchFamily="2" charset="-122"/>
              <a:ea typeface="宋体" panose="02010600030101010101" pitchFamily="2" charset="-122"/>
            </a:endParaRPr>
          </a:p>
        </p:txBody>
      </p:sp>
      <p:pic>
        <p:nvPicPr>
          <p:cNvPr id="7271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221163"/>
            <a:ext cx="3321050"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3860800"/>
            <a:ext cx="3825875"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59C3E438-A42D-416E-840E-333CF15DFF6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747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47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74757" name="Rectangle 3"/>
          <p:cNvSpPr txBox="1">
            <a:spLocks noChangeArrowheads="1"/>
          </p:cNvSpPr>
          <p:nvPr/>
        </p:nvSpPr>
        <p:spPr bwMode="auto">
          <a:xfrm>
            <a:off x="822325" y="1904772"/>
            <a:ext cx="76200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不对称信息指一些局中人拥有别的局中人不拥有的“私人信息”，也就是说一些局中人知道别的局中人不知道的某些情况。</a:t>
            </a:r>
          </a:p>
        </p:txBody>
      </p:sp>
      <p:pic>
        <p:nvPicPr>
          <p:cNvPr id="7475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500" y="4160838"/>
            <a:ext cx="1801813"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4160838"/>
            <a:ext cx="1800225"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3101975"/>
            <a:ext cx="1597025"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1" name="矩形 3"/>
          <p:cNvSpPr>
            <a:spLocks noChangeArrowheads="1"/>
          </p:cNvSpPr>
          <p:nvPr/>
        </p:nvSpPr>
        <p:spPr bwMode="auto">
          <a:xfrm>
            <a:off x="3921125" y="4562475"/>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宋体" panose="02010600030101010101" pitchFamily="2" charset="-122"/>
              </a:rPr>
              <a:t>私人信息</a:t>
            </a:r>
            <a:endParaRPr lang="zh-CN" altLang="en-US" sz="2400"/>
          </a:p>
        </p:txBody>
      </p:sp>
      <p:sp>
        <p:nvSpPr>
          <p:cNvPr id="74762" name="矩形 4"/>
          <p:cNvSpPr>
            <a:spLocks noChangeArrowheads="1"/>
          </p:cNvSpPr>
          <p:nvPr/>
        </p:nvSpPr>
        <p:spPr bwMode="auto">
          <a:xfrm>
            <a:off x="906463" y="6092825"/>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0000"/>
                </a:solidFill>
                <a:latin typeface="宋体" panose="02010600030101010101" pitchFamily="2" charset="-122"/>
              </a:rPr>
              <a:t>局中人</a:t>
            </a:r>
            <a:endParaRPr lang="zh-CN" altLang="en-US" sz="2400"/>
          </a:p>
        </p:txBody>
      </p:sp>
      <p:cxnSp>
        <p:nvCxnSpPr>
          <p:cNvPr id="8" name="直接箭头连接符 7"/>
          <p:cNvCxnSpPr>
            <a:stCxn id="74760" idx="1"/>
            <a:endCxn id="74758" idx="3"/>
          </p:cNvCxnSpPr>
          <p:nvPr/>
        </p:nvCxnSpPr>
        <p:spPr>
          <a:xfrm flipH="1">
            <a:off x="2246313" y="3898900"/>
            <a:ext cx="1500187" cy="1125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4760" idx="3"/>
            <a:endCxn id="74759" idx="1"/>
          </p:cNvCxnSpPr>
          <p:nvPr/>
        </p:nvCxnSpPr>
        <p:spPr>
          <a:xfrm>
            <a:off x="5343525" y="3898900"/>
            <a:ext cx="1676400" cy="1125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乘号 10"/>
          <p:cNvSpPr/>
          <p:nvPr/>
        </p:nvSpPr>
        <p:spPr>
          <a:xfrm>
            <a:off x="5713413" y="3832225"/>
            <a:ext cx="936625" cy="1258888"/>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灯片编号占位符 11">
            <a:extLst>
              <a:ext uri="{FF2B5EF4-FFF2-40B4-BE49-F238E27FC236}">
                <a16:creationId xmlns:a16="http://schemas.microsoft.com/office/drawing/2014/main" id="{3FAEFAB4-3801-4E66-80F8-E359D942843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768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680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76805"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76806" name="Rectangle 3"/>
          <p:cNvSpPr txBox="1">
            <a:spLocks noChangeArrowheads="1"/>
          </p:cNvSpPr>
          <p:nvPr/>
        </p:nvSpPr>
        <p:spPr bwMode="auto">
          <a:xfrm>
            <a:off x="161924" y="2011363"/>
            <a:ext cx="577822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231775">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问题：二手车市场为什么难以建立？</a:t>
            </a:r>
            <a:endParaRPr lang="en-US" altLang="zh-CN" sz="2400" dirty="0">
              <a:latin typeface="宋体" panose="02010600030101010101" pitchFamily="2" charset="-122"/>
              <a:ea typeface="宋体" panose="02010600030101010101" pitchFamily="2" charset="-122"/>
            </a:endParaRPr>
          </a:p>
        </p:txBody>
      </p:sp>
      <p:pic>
        <p:nvPicPr>
          <p:cNvPr id="7680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063" y="3213100"/>
            <a:ext cx="3297237"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1413" y="2636838"/>
            <a:ext cx="2762250"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文本框 3"/>
          <p:cNvSpPr txBox="1">
            <a:spLocks noChangeArrowheads="1"/>
          </p:cNvSpPr>
          <p:nvPr/>
        </p:nvSpPr>
        <p:spPr bwMode="auto">
          <a:xfrm>
            <a:off x="2051050" y="5524500"/>
            <a:ext cx="449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a:latin typeface="Arial" panose="020B0604020202020204" pitchFamily="34" charset="0"/>
                <a:ea typeface="宋体" panose="02010600030101010101" pitchFamily="2" charset="-122"/>
              </a:rPr>
              <a:t>贵</a:t>
            </a:r>
          </a:p>
        </p:txBody>
      </p:sp>
      <p:sp>
        <p:nvSpPr>
          <p:cNvPr id="76810" name="文本框 10"/>
          <p:cNvSpPr txBox="1">
            <a:spLocks noChangeArrowheads="1"/>
          </p:cNvSpPr>
          <p:nvPr/>
        </p:nvSpPr>
        <p:spPr bwMode="auto">
          <a:xfrm>
            <a:off x="6948488" y="5524500"/>
            <a:ext cx="1147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a:latin typeface="Arial" panose="020B0604020202020204" pitchFamily="34" charset="0"/>
                <a:ea typeface="宋体" panose="02010600030101010101" pitchFamily="2" charset="-122"/>
              </a:rPr>
              <a:t>便宜</a:t>
            </a:r>
          </a:p>
        </p:txBody>
      </p:sp>
      <p:sp>
        <p:nvSpPr>
          <p:cNvPr id="5" name="左右箭头 4"/>
          <p:cNvSpPr/>
          <p:nvPr/>
        </p:nvSpPr>
        <p:spPr>
          <a:xfrm>
            <a:off x="4140200" y="3827463"/>
            <a:ext cx="1944688" cy="8969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812" name="文本框 9"/>
          <p:cNvSpPr txBox="1">
            <a:spLocks noChangeArrowheads="1"/>
          </p:cNvSpPr>
          <p:nvPr/>
        </p:nvSpPr>
        <p:spPr bwMode="auto">
          <a:xfrm>
            <a:off x="4062413" y="3346450"/>
            <a:ext cx="215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价格差距巨大</a:t>
            </a:r>
          </a:p>
        </p:txBody>
      </p:sp>
      <p:sp>
        <p:nvSpPr>
          <p:cNvPr id="2" name="灯片编号占位符 11">
            <a:extLst>
              <a:ext uri="{FF2B5EF4-FFF2-40B4-BE49-F238E27FC236}">
                <a16:creationId xmlns:a16="http://schemas.microsoft.com/office/drawing/2014/main" id="{25EEBCDA-62B6-493F-A89F-5E9C723A631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7885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885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78853" name="Rectangle 2"/>
          <p:cNvSpPr txBox="1">
            <a:spLocks noChangeArrowheads="1"/>
          </p:cNvSpPr>
          <p:nvPr/>
        </p:nvSpPr>
        <p:spPr bwMode="auto">
          <a:xfrm>
            <a:off x="611188" y="1666205"/>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8" name="Rectangle 3"/>
          <p:cNvSpPr txBox="1">
            <a:spLocks noChangeArrowheads="1"/>
          </p:cNvSpPr>
          <p:nvPr/>
        </p:nvSpPr>
        <p:spPr bwMode="auto">
          <a:xfrm>
            <a:off x="468313" y="1340768"/>
            <a:ext cx="40322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95000"/>
              </a:lnSpc>
              <a:buFont typeface="Wingdings" panose="05000000000000000000" pitchFamily="2" charset="2"/>
              <a:buNone/>
            </a:pPr>
            <a:endParaRPr lang="zh-CN" altLang="en-US" sz="2400">
              <a:latin typeface="宋体" panose="02010600030101010101" pitchFamily="2" charset="-122"/>
              <a:ea typeface="宋体" panose="02010600030101010101" pitchFamily="2" charset="-122"/>
            </a:endParaRPr>
          </a:p>
        </p:txBody>
      </p:sp>
      <p:pic>
        <p:nvPicPr>
          <p:cNvPr id="78855" name="Picture 2" descr="https://ss2.bdstatic.com/70cFvnSh_Q1YnxGkpoWK1HF6hhy/it/u=4067484548,113649372&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 y="1666205"/>
            <a:ext cx="3494088"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4" descr="https://ss2.bdstatic.com/70cFvnSh_Q1YnxGkpoWK1HF6hhy/it/u=4067484548,113649372&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88" y="1666205"/>
            <a:ext cx="36131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文本框 2"/>
          <p:cNvSpPr txBox="1">
            <a:spLocks noChangeArrowheads="1"/>
          </p:cNvSpPr>
          <p:nvPr/>
        </p:nvSpPr>
        <p:spPr bwMode="auto">
          <a:xfrm>
            <a:off x="3276600" y="4725144"/>
            <a:ext cx="352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买到的可能性一半一半</a:t>
            </a:r>
          </a:p>
        </p:txBody>
      </p:sp>
      <p:cxnSp>
        <p:nvCxnSpPr>
          <p:cNvPr id="15" name="直接箭头连接符 14"/>
          <p:cNvCxnSpPr>
            <a:stCxn id="78857" idx="0"/>
            <a:endCxn id="78856" idx="2"/>
          </p:cNvCxnSpPr>
          <p:nvPr/>
        </p:nvCxnSpPr>
        <p:spPr>
          <a:xfrm flipV="1">
            <a:off x="5040313" y="3696618"/>
            <a:ext cx="2025650" cy="1028526"/>
          </a:xfrm>
          <a:prstGeom prst="straightConnector1">
            <a:avLst/>
          </a:prstGeom>
          <a:ln w="76200">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8857" idx="0"/>
            <a:endCxn id="78855" idx="2"/>
          </p:cNvCxnSpPr>
          <p:nvPr/>
        </p:nvCxnSpPr>
        <p:spPr>
          <a:xfrm flipH="1" flipV="1">
            <a:off x="2334419" y="3629943"/>
            <a:ext cx="2705894" cy="1095201"/>
          </a:xfrm>
          <a:prstGeom prst="straightConnector1">
            <a:avLst/>
          </a:prstGeom>
          <a:ln w="76200">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78860" name="文本框 11"/>
          <p:cNvSpPr txBox="1">
            <a:spLocks noChangeArrowheads="1"/>
          </p:cNvSpPr>
          <p:nvPr/>
        </p:nvSpPr>
        <p:spPr bwMode="auto">
          <a:xfrm>
            <a:off x="5710238" y="3902993"/>
            <a:ext cx="29940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二手车</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坏车</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有瑕疵</a:t>
            </a:r>
            <a:endParaRPr lang="en-US" altLang="zh-CN" sz="2400" dirty="0">
              <a:latin typeface="Arial" panose="020B0604020202020204" pitchFamily="34" charset="0"/>
              <a:ea typeface="宋体" panose="02010600030101010101" pitchFamily="2" charset="-122"/>
            </a:endParaRPr>
          </a:p>
          <a:p>
            <a:pPr algn="ctr">
              <a:spcBef>
                <a:spcPct val="0"/>
              </a:spcBef>
              <a:buFontTx/>
              <a:buNone/>
            </a:pPr>
            <a:r>
              <a:rPr lang="zh-CN" altLang="en-US" sz="2400" dirty="0">
                <a:latin typeface="Arial" panose="020B0604020202020204" pitchFamily="34" charset="0"/>
                <a:ea typeface="宋体" panose="02010600030101010101" pitchFamily="2" charset="-122"/>
              </a:rPr>
              <a:t>价值</a:t>
            </a:r>
            <a:r>
              <a:rPr lang="en-US" altLang="zh-CN" sz="2400" dirty="0">
                <a:latin typeface="Arial" panose="020B0604020202020204" pitchFamily="34" charset="0"/>
                <a:ea typeface="宋体" panose="02010600030101010101" pitchFamily="2" charset="-122"/>
              </a:rPr>
              <a:t>10</a:t>
            </a:r>
            <a:r>
              <a:rPr lang="zh-CN" altLang="en-US" sz="2400" dirty="0">
                <a:latin typeface="Arial" panose="020B0604020202020204" pitchFamily="34" charset="0"/>
                <a:ea typeface="宋体" panose="02010600030101010101" pitchFamily="2" charset="-122"/>
              </a:rPr>
              <a:t>万</a:t>
            </a:r>
          </a:p>
        </p:txBody>
      </p:sp>
      <p:sp>
        <p:nvSpPr>
          <p:cNvPr id="78861" name="文本框 1"/>
          <p:cNvSpPr txBox="1">
            <a:spLocks noChangeArrowheads="1"/>
          </p:cNvSpPr>
          <p:nvPr/>
        </p:nvSpPr>
        <p:spPr bwMode="auto">
          <a:xfrm>
            <a:off x="1043782" y="3887912"/>
            <a:ext cx="288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二手车</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好车</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无瑕疵</a:t>
            </a:r>
            <a:endParaRPr lang="en-US" altLang="zh-CN" sz="2400" dirty="0">
              <a:latin typeface="Arial" panose="020B0604020202020204" pitchFamily="34" charset="0"/>
              <a:ea typeface="宋体" panose="02010600030101010101" pitchFamily="2" charset="-122"/>
            </a:endParaRPr>
          </a:p>
          <a:p>
            <a:pPr algn="ctr">
              <a:spcBef>
                <a:spcPct val="0"/>
              </a:spcBef>
              <a:buFontTx/>
              <a:buNone/>
            </a:pPr>
            <a:r>
              <a:rPr lang="zh-CN" altLang="en-US" sz="2400" dirty="0">
                <a:latin typeface="Arial" panose="020B0604020202020204" pitchFamily="34" charset="0"/>
                <a:ea typeface="宋体" panose="02010600030101010101" pitchFamily="2" charset="-122"/>
              </a:rPr>
              <a:t>价值</a:t>
            </a:r>
            <a:r>
              <a:rPr lang="en-US" altLang="zh-CN" sz="2400" dirty="0">
                <a:latin typeface="Arial" panose="020B0604020202020204" pitchFamily="34" charset="0"/>
                <a:ea typeface="宋体" panose="02010600030101010101" pitchFamily="2" charset="-122"/>
              </a:rPr>
              <a:t>20</a:t>
            </a:r>
            <a:r>
              <a:rPr lang="zh-CN" altLang="en-US" sz="2400" dirty="0">
                <a:latin typeface="Arial" panose="020B0604020202020204" pitchFamily="34" charset="0"/>
                <a:ea typeface="宋体" panose="02010600030101010101" pitchFamily="2" charset="-122"/>
              </a:rPr>
              <a:t>万</a:t>
            </a:r>
          </a:p>
        </p:txBody>
      </p:sp>
      <p:sp>
        <p:nvSpPr>
          <p:cNvPr id="16" name="文本框 15">
            <a:extLst>
              <a:ext uri="{FF2B5EF4-FFF2-40B4-BE49-F238E27FC236}">
                <a16:creationId xmlns:a16="http://schemas.microsoft.com/office/drawing/2014/main" id="{6DD23A8E-89E0-4417-AB53-54457964F1A2}"/>
              </a:ext>
            </a:extLst>
          </p:cNvPr>
          <p:cNvSpPr txBox="1"/>
          <p:nvPr/>
        </p:nvSpPr>
        <p:spPr>
          <a:xfrm>
            <a:off x="202058" y="5243716"/>
            <a:ext cx="8834438" cy="1569660"/>
          </a:xfrm>
          <a:prstGeom prst="rect">
            <a:avLst/>
          </a:prstGeom>
          <a:noFill/>
        </p:spPr>
        <p:txBody>
          <a:bodyPr wrap="square">
            <a:spAutoFit/>
          </a:bodyPr>
          <a:lstStyle/>
          <a:p>
            <a:pPr eaLnBrk="1" hangingPunct="1">
              <a:spcBef>
                <a:spcPct val="0"/>
              </a:spcBef>
            </a:pPr>
            <a:r>
              <a:rPr lang="zh-CN" altLang="en-US" sz="1600" dirty="0">
                <a:solidFill>
                  <a:srgbClr val="000000"/>
                </a:solidFill>
                <a:latin typeface="宋体" panose="02010600030101010101" pitchFamily="2" charset="-122"/>
              </a:rPr>
              <a:t>在二手车市场上，卖车人比买车人更多地知道车的质量情况，但卖车人不会将旧车的质量问题老老实实地告诉买车人。买车人也知道这种情形，因此，买车人在开出价格时会考虑到车的质量问题。假定没有问题的好车价值</a:t>
            </a:r>
            <a:r>
              <a:rPr lang="en-US" altLang="zh-CN" sz="1600" b="1" i="1" dirty="0">
                <a:solidFill>
                  <a:srgbClr val="0000FF"/>
                </a:solidFill>
                <a:latin typeface="宋体" panose="02010600030101010101" pitchFamily="2" charset="-122"/>
              </a:rPr>
              <a:t>20</a:t>
            </a:r>
            <a:r>
              <a:rPr lang="zh-CN" altLang="en-US" sz="1600" b="1" i="1" dirty="0">
                <a:solidFill>
                  <a:srgbClr val="0000FF"/>
                </a:solidFill>
                <a:latin typeface="宋体" panose="02010600030101010101" pitchFamily="2" charset="-122"/>
              </a:rPr>
              <a:t>万元</a:t>
            </a:r>
            <a:r>
              <a:rPr lang="zh-CN" altLang="en-US" sz="1600" dirty="0">
                <a:solidFill>
                  <a:srgbClr val="000000"/>
                </a:solidFill>
                <a:latin typeface="宋体" panose="02010600030101010101" pitchFamily="2" charset="-122"/>
              </a:rPr>
              <a:t>，有问题的坏车只值</a:t>
            </a:r>
            <a:r>
              <a:rPr lang="en-US" altLang="zh-CN" sz="1600" b="1" i="1" dirty="0">
                <a:solidFill>
                  <a:srgbClr val="0000FF"/>
                </a:solidFill>
                <a:latin typeface="宋体" panose="02010600030101010101" pitchFamily="2" charset="-122"/>
              </a:rPr>
              <a:t>10</a:t>
            </a:r>
            <a:r>
              <a:rPr lang="zh-CN" altLang="en-US" sz="1600" b="1" i="1" dirty="0">
                <a:solidFill>
                  <a:srgbClr val="0000FF"/>
                </a:solidFill>
                <a:latin typeface="宋体" panose="02010600030101010101" pitchFamily="2" charset="-122"/>
              </a:rPr>
              <a:t>万元</a:t>
            </a:r>
            <a:r>
              <a:rPr lang="zh-CN" altLang="en-US" sz="1600" dirty="0">
                <a:solidFill>
                  <a:srgbClr val="000000"/>
                </a:solidFill>
                <a:latin typeface="宋体" panose="02010600030101010101" pitchFamily="2" charset="-122"/>
              </a:rPr>
              <a:t>，并且设买车人认为市场上出现好车和坏车的可能性各占一半。这时，买车人开出的价格不会高于</a:t>
            </a:r>
            <a:r>
              <a:rPr lang="en-US" altLang="zh-CN" sz="1600" b="1" i="1" dirty="0">
                <a:solidFill>
                  <a:srgbClr val="0000FF"/>
                </a:solidFill>
                <a:latin typeface="宋体" panose="02010600030101010101" pitchFamily="2" charset="-122"/>
              </a:rPr>
              <a:t>1/2×20+1/2×10=15</a:t>
            </a:r>
            <a:r>
              <a:rPr lang="zh-CN" altLang="en-US" sz="1600" b="1" i="1" dirty="0">
                <a:solidFill>
                  <a:srgbClr val="0000FF"/>
                </a:solidFill>
                <a:latin typeface="宋体" panose="02010600030101010101" pitchFamily="2" charset="-122"/>
              </a:rPr>
              <a:t>万元</a:t>
            </a:r>
            <a:r>
              <a:rPr lang="zh-CN" altLang="en-US" sz="1600" dirty="0">
                <a:solidFill>
                  <a:srgbClr val="000000"/>
                </a:solidFill>
                <a:latin typeface="宋体" panose="02010600030101010101" pitchFamily="2" charset="-122"/>
              </a:rPr>
              <a:t>。这样，如果卖车人的车果真是好车，他就不会出售，好车退出市场，但当卖车人的车是坏车时，他会十分积极地将只值</a:t>
            </a:r>
            <a:r>
              <a:rPr lang="en-US" altLang="zh-CN" sz="1600" dirty="0">
                <a:solidFill>
                  <a:srgbClr val="000000"/>
                </a:solidFill>
                <a:latin typeface="宋体" panose="02010600030101010101" pitchFamily="2" charset="-122"/>
              </a:rPr>
              <a:t>10</a:t>
            </a:r>
            <a:r>
              <a:rPr lang="zh-CN" altLang="en-US" sz="1600" dirty="0">
                <a:solidFill>
                  <a:srgbClr val="000000"/>
                </a:solidFill>
                <a:latin typeface="宋体" panose="02010600030101010101" pitchFamily="2" charset="-122"/>
              </a:rPr>
              <a:t>万元的车按</a:t>
            </a:r>
            <a:r>
              <a:rPr lang="en-US" altLang="zh-CN" sz="1600" dirty="0">
                <a:solidFill>
                  <a:srgbClr val="000000"/>
                </a:solidFill>
                <a:latin typeface="宋体" panose="02010600030101010101" pitchFamily="2" charset="-122"/>
              </a:rPr>
              <a:t>15</a:t>
            </a:r>
            <a:r>
              <a:rPr lang="zh-CN" altLang="en-US" sz="1600" dirty="0">
                <a:solidFill>
                  <a:srgbClr val="000000"/>
                </a:solidFill>
                <a:latin typeface="宋体" panose="02010600030101010101" pitchFamily="2" charset="-122"/>
              </a:rPr>
              <a:t>万元卖给他。</a:t>
            </a:r>
            <a:endParaRPr lang="zh-CN" altLang="en-US" sz="1600" dirty="0">
              <a:latin typeface="宋体" panose="02010600030101010101" pitchFamily="2" charset="-122"/>
            </a:endParaRPr>
          </a:p>
        </p:txBody>
      </p:sp>
      <p:sp>
        <p:nvSpPr>
          <p:cNvPr id="2" name="灯片编号占位符 11">
            <a:extLst>
              <a:ext uri="{FF2B5EF4-FFF2-40B4-BE49-F238E27FC236}">
                <a16:creationId xmlns:a16="http://schemas.microsoft.com/office/drawing/2014/main" id="{069F192F-2F85-47C4-A4FC-FBC0B89B791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nodePh="1">
                                  <p:stCondLst>
                                    <p:cond delay="0"/>
                                  </p:stCondLst>
                                  <p:endCondLst>
                                    <p:cond evt="begin" delay="0">
                                      <p:tn val="5"/>
                                    </p:cond>
                                  </p:endCondLst>
                                  <p:childTnLst>
                                    <p:set>
                                      <p:cBhvr>
                                        <p:cTn id="6" dur="1" fill="hold">
                                          <p:stCondLst>
                                            <p:cond delay="499"/>
                                          </p:stCondLst>
                                        </p:cTn>
                                        <p:tgtEl>
                                          <p:spTgt spid="8">
                                            <p:txEl>
                                              <p:pRg st="0" end="0"/>
                                            </p:txEl>
                                          </p:spTgt>
                                        </p:tgtEl>
                                        <p:attrNameLst>
                                          <p:attrName>style.visibility</p:attrName>
                                        </p:attrNameLst>
                                      </p:cBhvr>
                                      <p:to>
                                        <p:strVal val="visible"/>
                                      </p:to>
                                    </p:set>
                                    <p:anim to="" calcmode="lin" valueType="num">
                                      <p:cBhvr>
                                        <p:cTn id="7" dur="1" fill="hold"/>
                                        <p:tgtEl>
                                          <p:spTgt spid="8">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808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8090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80901" name="Rectangle 2"/>
          <p:cNvSpPr txBox="1">
            <a:spLocks noChangeArrowheads="1"/>
          </p:cNvSpPr>
          <p:nvPr/>
        </p:nvSpPr>
        <p:spPr bwMode="auto">
          <a:xfrm>
            <a:off x="611188" y="126876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2" name="圆角矩形 1"/>
          <p:cNvSpPr/>
          <p:nvPr/>
        </p:nvSpPr>
        <p:spPr>
          <a:xfrm>
            <a:off x="1150937" y="1611660"/>
            <a:ext cx="6842125" cy="3889375"/>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80904" name="文本框 2"/>
          <p:cNvSpPr txBox="1">
            <a:spLocks noChangeArrowheads="1"/>
          </p:cNvSpPr>
          <p:nvPr/>
        </p:nvSpPr>
        <p:spPr bwMode="auto">
          <a:xfrm>
            <a:off x="1884363" y="1611660"/>
            <a:ext cx="1152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a:latin typeface="Arial" panose="020B0604020202020204" pitchFamily="34" charset="0"/>
                <a:ea typeface="宋体" panose="02010600030101010101" pitchFamily="2" charset="-122"/>
              </a:rPr>
              <a:t>市场</a:t>
            </a:r>
          </a:p>
        </p:txBody>
      </p:sp>
      <p:pic>
        <p:nvPicPr>
          <p:cNvPr id="80905"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2314923"/>
            <a:ext cx="11080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6"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0400" y="3683348"/>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7"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1651348"/>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8"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2225" y="1698973"/>
            <a:ext cx="11080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9"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4205635"/>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0"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7775" y="4205635"/>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1"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2563" y="3694460"/>
            <a:ext cx="1106487"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2"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5900" y="2314923"/>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C0AA9E27-2FAD-4FEA-81A4-4E04BD744213}"/>
              </a:ext>
            </a:extLst>
          </p:cNvPr>
          <p:cNvSpPr txBox="1"/>
          <p:nvPr/>
        </p:nvSpPr>
        <p:spPr>
          <a:xfrm>
            <a:off x="348805" y="5559593"/>
            <a:ext cx="8690868" cy="1200329"/>
          </a:xfrm>
          <a:prstGeom prst="rect">
            <a:avLst/>
          </a:prstGeom>
          <a:noFill/>
        </p:spPr>
        <p:txBody>
          <a:bodyPr wrap="square">
            <a:spAutoFit/>
          </a:bodyPr>
          <a:lstStyle/>
          <a:p>
            <a:pPr eaLnBrk="1" hangingPunct="1">
              <a:spcBef>
                <a:spcPct val="0"/>
              </a:spcBef>
            </a:pPr>
            <a:r>
              <a:rPr lang="zh-CN" altLang="en-US" dirty="0">
                <a:solidFill>
                  <a:srgbClr val="000000"/>
                </a:solidFill>
                <a:latin typeface="宋体" panose="02010600030101010101" pitchFamily="2" charset="-122"/>
              </a:rPr>
              <a:t>但买车人知道愿意按</a:t>
            </a:r>
            <a:r>
              <a:rPr lang="en-US" altLang="zh-CN" dirty="0">
                <a:solidFill>
                  <a:srgbClr val="000000"/>
                </a:solidFill>
                <a:latin typeface="宋体" panose="02010600030101010101" pitchFamily="2" charset="-122"/>
              </a:rPr>
              <a:t>15</a:t>
            </a:r>
            <a:r>
              <a:rPr lang="zh-CN" altLang="en-US" dirty="0">
                <a:solidFill>
                  <a:srgbClr val="000000"/>
                </a:solidFill>
                <a:latin typeface="宋体" panose="02010600030101010101" pitchFamily="2" charset="-122"/>
              </a:rPr>
              <a:t>万元卖的车一定是坏车，从而认定市场上全是坏车。所以，除非他愿意买一辆坏车，否则他会退出市场。当他愿买坏车时，他只开出</a:t>
            </a:r>
            <a:r>
              <a:rPr lang="en-US" altLang="zh-CN" dirty="0">
                <a:solidFill>
                  <a:srgbClr val="000000"/>
                </a:solidFill>
                <a:latin typeface="宋体" panose="02010600030101010101" pitchFamily="2" charset="-122"/>
              </a:rPr>
              <a:t>10</a:t>
            </a:r>
            <a:r>
              <a:rPr lang="zh-CN" altLang="en-US" dirty="0">
                <a:solidFill>
                  <a:srgbClr val="000000"/>
                </a:solidFill>
                <a:latin typeface="宋体" panose="02010600030101010101" pitchFamily="2" charset="-122"/>
              </a:rPr>
              <a:t>万元的价。于是，旧车市场或者建立不起来，没有买主，或者充斥着坏车，真正的好车退出市场，而坏车在不断成交，但价格很低。</a:t>
            </a:r>
          </a:p>
        </p:txBody>
      </p:sp>
      <p:sp>
        <p:nvSpPr>
          <p:cNvPr id="3" name="灯片编号占位符 11">
            <a:extLst>
              <a:ext uri="{FF2B5EF4-FFF2-40B4-BE49-F238E27FC236}">
                <a16:creationId xmlns:a16="http://schemas.microsoft.com/office/drawing/2014/main" id="{2D81D97B-7FA7-42C6-939B-04FB252BF0B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829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8294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82949"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7" name="Rectangle 3"/>
          <p:cNvSpPr txBox="1">
            <a:spLocks noChangeArrowheads="1"/>
          </p:cNvSpPr>
          <p:nvPr/>
        </p:nvSpPr>
        <p:spPr bwMode="auto">
          <a:xfrm>
            <a:off x="762000" y="4868863"/>
            <a:ext cx="7620000" cy="165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类似现象广泛存在如人才市场、信贷市场等。如一个公司往往流走的是能力强的人，因为公司不能正确评价一个能力强的员工的能力，给予的薪水低于其市场价值。</a:t>
            </a:r>
          </a:p>
        </p:txBody>
      </p:sp>
      <p:pic>
        <p:nvPicPr>
          <p:cNvPr id="8295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5888" y="1844675"/>
            <a:ext cx="3738562"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AE438151-F835-4A23-B63C-8414440EFAE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4.1</a:t>
            </a:r>
            <a:r>
              <a:rPr lang="zh-CN" altLang="en-US" sz="3600" dirty="0">
                <a:latin typeface="黑体" panose="02010609060101010101" pitchFamily="49" charset="-122"/>
                <a:ea typeface="黑体" panose="02010609060101010101" pitchFamily="49" charset="-122"/>
              </a:rPr>
              <a:t>博弈论基础</a:t>
            </a:r>
          </a:p>
        </p:txBody>
      </p:sp>
      <p:sp>
        <p:nvSpPr>
          <p:cNvPr id="133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316" name="副标题 2"/>
          <p:cNvSpPr txBox="1">
            <a:spLocks/>
          </p:cNvSpPr>
          <p:nvPr/>
        </p:nvSpPr>
        <p:spPr bwMode="auto">
          <a:xfrm>
            <a:off x="899592" y="1874093"/>
            <a:ext cx="6264696"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博弈论是由美国数学家冯诺依曼和经济学家摩根斯坦与</a:t>
            </a:r>
            <a:r>
              <a:rPr lang="en-US" altLang="zh-CN" sz="2400" dirty="0">
                <a:latin typeface="宋体" panose="02010600030101010101" pitchFamily="2" charset="-122"/>
                <a:ea typeface="宋体" panose="02010600030101010101" pitchFamily="2" charset="-122"/>
              </a:rPr>
              <a:t>1944</a:t>
            </a:r>
            <a:r>
              <a:rPr lang="zh-CN" altLang="en-US" sz="2400" dirty="0">
                <a:latin typeface="宋体" panose="02010600030101010101" pitchFamily="2" charset="-122"/>
                <a:ea typeface="宋体" panose="02010600030101010101" pitchFamily="2" charset="-122"/>
              </a:rPr>
              <a:t>年创立的带有方法论性质的学科</a:t>
            </a:r>
            <a:endParaRPr lang="en-US" altLang="zh-CN" sz="2400"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广泛应用于经济学、军事、政治科学、人工智能、生物学、火箭工程技术等。</a:t>
            </a:r>
          </a:p>
        </p:txBody>
      </p:sp>
      <p:pic>
        <p:nvPicPr>
          <p:cNvPr id="13317"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9800" y="1660525"/>
            <a:ext cx="1455738"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292600"/>
            <a:ext cx="314325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89800" y="3895725"/>
            <a:ext cx="1455738"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4.1.1 </a:t>
            </a:r>
            <a:r>
              <a:rPr lang="zh-CN" altLang="en-US" sz="2400" b="1" dirty="0">
                <a:latin typeface="黑体" panose="02010609060101010101" pitchFamily="49" charset="-122"/>
                <a:ea typeface="黑体" panose="02010609060101010101" pitchFamily="49" charset="-122"/>
              </a:rPr>
              <a:t>背景介绍</a:t>
            </a:r>
          </a:p>
        </p:txBody>
      </p:sp>
      <p:sp>
        <p:nvSpPr>
          <p:cNvPr id="2" name="灯片编号占位符 11">
            <a:extLst>
              <a:ext uri="{FF2B5EF4-FFF2-40B4-BE49-F238E27FC236}">
                <a16:creationId xmlns:a16="http://schemas.microsoft.com/office/drawing/2014/main" id="{7A4BB133-3D38-4F72-B7F6-DC424E93492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849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8499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84997"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84999" name="Rectangle 3"/>
          <p:cNvSpPr txBox="1">
            <a:spLocks noChangeArrowheads="1"/>
          </p:cNvSpPr>
          <p:nvPr/>
        </p:nvSpPr>
        <p:spPr bwMode="auto">
          <a:xfrm>
            <a:off x="765175" y="2067061"/>
            <a:ext cx="7613650" cy="39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lnSpc>
                <a:spcPct val="80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维克里拍卖法</a:t>
            </a:r>
            <a:endParaRPr lang="en-US" altLang="zh-CN" sz="2400" dirty="0">
              <a:latin typeface="宋体" panose="02010600030101010101" pitchFamily="2" charset="-122"/>
              <a:ea typeface="宋体" panose="02010600030101010101" pitchFamily="2" charset="-122"/>
            </a:endParaRPr>
          </a:p>
          <a:p>
            <a:pPr lvl="1">
              <a:lnSpc>
                <a:spcPct val="8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英式拍卖法：轮流出价，直到开出最高价的买主获得，并支付所开出的最高价格。公开竞价，容易出现围标问题。</a:t>
            </a:r>
          </a:p>
          <a:p>
            <a:pPr lvl="1">
              <a:lnSpc>
                <a:spcPct val="8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一级密封价格拍卖法：密封出价后交给卖主。统一拆开信封后，卖给出价最高的买主，并支付相应价格。不会报出心中的价值。</a:t>
            </a:r>
          </a:p>
          <a:p>
            <a:pPr lvl="1">
              <a:lnSpc>
                <a:spcPct val="8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二级密封价格拍卖法（维克里拍卖法）：密封价格交给卖主，统一拆开后，卖给出价最高的人，按照第二高的价格成交。会按照心中的价值出价。</a:t>
            </a:r>
          </a:p>
          <a:p>
            <a:pPr lvl="1">
              <a:lnSpc>
                <a:spcPct val="80000"/>
              </a:lnSpc>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70</a:t>
            </a:r>
            <a:r>
              <a:rPr lang="zh-CN" altLang="en-US" sz="2200" dirty="0">
                <a:latin typeface="Arial" panose="020B0604020202020204" pitchFamily="34" charset="0"/>
                <a:ea typeface="宋体" panose="02010600030101010101" pitchFamily="2" charset="-122"/>
              </a:rPr>
              <a:t>年代美国联邦政府采用维克里拍卖法进行公共工程招标。</a:t>
            </a:r>
          </a:p>
        </p:txBody>
      </p:sp>
      <p:sp>
        <p:nvSpPr>
          <p:cNvPr id="2" name="灯片编号占位符 11">
            <a:extLst>
              <a:ext uri="{FF2B5EF4-FFF2-40B4-BE49-F238E27FC236}">
                <a16:creationId xmlns:a16="http://schemas.microsoft.com/office/drawing/2014/main" id="{D600E2C2-A6C2-4C67-8B7D-FB8C2C85551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870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8704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87045"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87046" name="Rectangle 2"/>
          <p:cNvSpPr txBox="1">
            <a:spLocks noChangeArrowheads="1"/>
          </p:cNvSpPr>
          <p:nvPr/>
        </p:nvSpPr>
        <p:spPr bwMode="auto">
          <a:xfrm>
            <a:off x="558800" y="1557338"/>
            <a:ext cx="78486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3600" b="1"/>
          </a:p>
        </p:txBody>
      </p:sp>
      <p:sp>
        <p:nvSpPr>
          <p:cNvPr id="87047" name="Rectangle 3"/>
          <p:cNvSpPr txBox="1">
            <a:spLocks noChangeArrowheads="1"/>
          </p:cNvSpPr>
          <p:nvPr/>
        </p:nvSpPr>
        <p:spPr bwMode="auto">
          <a:xfrm>
            <a:off x="971550" y="2001838"/>
            <a:ext cx="7620000"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lnSpc>
                <a:spcPct val="80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问题</a:t>
            </a:r>
            <a:endParaRPr lang="en-US" altLang="zh-CN" sz="2400" dirty="0">
              <a:latin typeface="宋体" panose="02010600030101010101" pitchFamily="2" charset="-122"/>
              <a:ea typeface="宋体" panose="02010600030101010101" pitchFamily="2" charset="-122"/>
            </a:endParaRPr>
          </a:p>
          <a:p>
            <a:pPr lvl="1">
              <a:lnSpc>
                <a:spcPct val="8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有许多垄断厂商并未如人们所料想的那样给商品定出一个很高的价格，而是以较低的价格长期销售某种产品。譬如，发达国家的私营铁路、航空、海运码头等的价格都远低于按照其垄断定价方法定出的价格。这是什么原因呢？</a:t>
            </a:r>
          </a:p>
        </p:txBody>
      </p:sp>
      <p:pic>
        <p:nvPicPr>
          <p:cNvPr id="8704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4149725"/>
            <a:ext cx="25431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EE6C4746-066B-4DB0-97D6-A03EA215960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890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890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89093"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89094" name="Rectangle 2"/>
          <p:cNvSpPr txBox="1">
            <a:spLocks noChangeArrowheads="1"/>
          </p:cNvSpPr>
          <p:nvPr/>
        </p:nvSpPr>
        <p:spPr bwMode="auto">
          <a:xfrm>
            <a:off x="1476375" y="5851525"/>
            <a:ext cx="24479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a:solidFill>
                  <a:srgbClr val="000000"/>
                </a:solidFill>
                <a:latin typeface="宋体" panose="02010600030101010101" pitchFamily="2" charset="-122"/>
                <a:ea typeface="宋体" panose="02010600030101010101" pitchFamily="2" charset="-122"/>
              </a:rPr>
              <a:t>武林高手</a:t>
            </a:r>
            <a:endParaRPr lang="zh-CN" altLang="en-US" sz="2400" b="1">
              <a:latin typeface="宋体" panose="02010600030101010101" pitchFamily="2" charset="-122"/>
              <a:ea typeface="宋体" panose="02010600030101010101" pitchFamily="2" charset="-122"/>
            </a:endParaRPr>
          </a:p>
        </p:txBody>
      </p:sp>
      <p:pic>
        <p:nvPicPr>
          <p:cNvPr id="8909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3573463"/>
            <a:ext cx="2857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573463"/>
            <a:ext cx="2857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7" name="矩形 4"/>
          <p:cNvSpPr>
            <a:spLocks noChangeArrowheads="1"/>
          </p:cNvSpPr>
          <p:nvPr/>
        </p:nvSpPr>
        <p:spPr bwMode="auto">
          <a:xfrm>
            <a:off x="6156325" y="58515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00000"/>
                </a:solidFill>
                <a:latin typeface="宋体" panose="02010600030101010101" pitchFamily="2" charset="-122"/>
                <a:ea typeface="宋体" panose="02010600030101010101" pitchFamily="2" charset="-122"/>
              </a:rPr>
              <a:t>武林豪杰</a:t>
            </a:r>
            <a:endParaRPr lang="zh-CN" altLang="en-US" sz="2400">
              <a:latin typeface="Arial" panose="020B0604020202020204" pitchFamily="34" charset="0"/>
              <a:ea typeface="宋体" panose="02010600030101010101" pitchFamily="2" charset="-122"/>
            </a:endParaRPr>
          </a:p>
        </p:txBody>
      </p:sp>
      <p:sp>
        <p:nvSpPr>
          <p:cNvPr id="12" name="矩形标注 11"/>
          <p:cNvSpPr/>
          <p:nvPr/>
        </p:nvSpPr>
        <p:spPr>
          <a:xfrm>
            <a:off x="2195513" y="2187575"/>
            <a:ext cx="1728787" cy="1008063"/>
          </a:xfrm>
          <a:prstGeom prst="wedgeRectCallou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dirty="0"/>
              <a:t>我要打五个</a:t>
            </a:r>
          </a:p>
        </p:txBody>
      </p:sp>
      <p:sp>
        <p:nvSpPr>
          <p:cNvPr id="15" name="矩形标注 14"/>
          <p:cNvSpPr/>
          <p:nvPr/>
        </p:nvSpPr>
        <p:spPr>
          <a:xfrm>
            <a:off x="6372225" y="2149475"/>
            <a:ext cx="1727200" cy="1008063"/>
          </a:xfrm>
          <a:prstGeom prst="wedgeRectCallou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dirty="0"/>
              <a:t>我要打十个</a:t>
            </a:r>
          </a:p>
        </p:txBody>
      </p:sp>
      <p:sp>
        <p:nvSpPr>
          <p:cNvPr id="2" name="灯片编号占位符 11">
            <a:extLst>
              <a:ext uri="{FF2B5EF4-FFF2-40B4-BE49-F238E27FC236}">
                <a16:creationId xmlns:a16="http://schemas.microsoft.com/office/drawing/2014/main" id="{A3045D87-3E87-40A3-A75E-1D48C457D9A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911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114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91141" name="Rectangle 2"/>
          <p:cNvSpPr txBox="1">
            <a:spLocks noChangeArrowheads="1"/>
          </p:cNvSpPr>
          <p:nvPr/>
        </p:nvSpPr>
        <p:spPr bwMode="auto">
          <a:xfrm>
            <a:off x="558800" y="1557338"/>
            <a:ext cx="78486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3600" b="1"/>
          </a:p>
        </p:txBody>
      </p:sp>
      <p:sp>
        <p:nvSpPr>
          <p:cNvPr id="11" name="Rectangle 3"/>
          <p:cNvSpPr txBox="1">
            <a:spLocks noChangeArrowheads="1"/>
          </p:cNvSpPr>
          <p:nvPr/>
        </p:nvSpPr>
        <p:spPr bwMode="auto">
          <a:xfrm>
            <a:off x="900113" y="2009775"/>
            <a:ext cx="612015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在博弈论中这被称为“信号传递博弈”。</a:t>
            </a:r>
          </a:p>
        </p:txBody>
      </p:sp>
      <p:pic>
        <p:nvPicPr>
          <p:cNvPr id="9114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0175" y="3417888"/>
            <a:ext cx="3652838"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线形标注 1 4"/>
          <p:cNvSpPr/>
          <p:nvPr/>
        </p:nvSpPr>
        <p:spPr>
          <a:xfrm>
            <a:off x="3209925" y="2730500"/>
            <a:ext cx="2208213" cy="709613"/>
          </a:xfrm>
          <a:prstGeom prst="borderCallout1">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400" dirty="0">
                <a:latin typeface="宋体" panose="02010600030101010101" pitchFamily="2" charset="-122"/>
                <a:ea typeface="宋体" panose="02010600030101010101" pitchFamily="2" charset="-122"/>
              </a:rPr>
              <a:t>我是武林第一</a:t>
            </a:r>
          </a:p>
        </p:txBody>
      </p:sp>
      <p:pic>
        <p:nvPicPr>
          <p:cNvPr id="91145" name="图片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7475" y="3541713"/>
            <a:ext cx="194945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线形标注 1 15"/>
          <p:cNvSpPr/>
          <p:nvPr/>
        </p:nvSpPr>
        <p:spPr>
          <a:xfrm flipH="1">
            <a:off x="3495675" y="4624388"/>
            <a:ext cx="1922463" cy="709612"/>
          </a:xfrm>
          <a:prstGeom prst="borderCallout1">
            <a:avLst>
              <a:gd name="adj1" fmla="val 18750"/>
              <a:gd name="adj2" fmla="val -8333"/>
              <a:gd name="adj3" fmla="val -25257"/>
              <a:gd name="adj4" fmla="val -49413"/>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400" dirty="0">
                <a:latin typeface="宋体" panose="02010600030101010101" pitchFamily="2" charset="-122"/>
                <a:ea typeface="宋体" panose="02010600030101010101" pitchFamily="2" charset="-122"/>
              </a:rPr>
              <a:t>口说无凭</a:t>
            </a:r>
          </a:p>
        </p:txBody>
      </p:sp>
      <p:sp>
        <p:nvSpPr>
          <p:cNvPr id="2" name="灯片编号占位符 11">
            <a:extLst>
              <a:ext uri="{FF2B5EF4-FFF2-40B4-BE49-F238E27FC236}">
                <a16:creationId xmlns:a16="http://schemas.microsoft.com/office/drawing/2014/main" id="{3879D219-59AB-4059-B540-33934ADCFF1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ox(in)">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931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318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93189"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11" name="Rectangle 3"/>
          <p:cNvSpPr txBox="1">
            <a:spLocks noChangeArrowheads="1"/>
          </p:cNvSpPr>
          <p:nvPr/>
        </p:nvSpPr>
        <p:spPr bwMode="auto">
          <a:xfrm>
            <a:off x="827088" y="4595813"/>
            <a:ext cx="7620000"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lnSpc>
                <a:spcPct val="80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豪杰用过人武功劈掉别人难以完成的十块砖，就向别人发出一个信号。这个信号向外传递的信息是：我的武功高强，你们不可匹敌。这样，不用打斗就决出高下，避免了打斗带来的更大损失。</a:t>
            </a:r>
            <a:endParaRPr lang="en-US" altLang="zh-CN" sz="2400" dirty="0">
              <a:latin typeface="宋体" panose="02010600030101010101" pitchFamily="2" charset="-122"/>
              <a:ea typeface="宋体" panose="02010600030101010101" pitchFamily="2" charset="-122"/>
            </a:endParaRPr>
          </a:p>
        </p:txBody>
      </p:sp>
      <p:pic>
        <p:nvPicPr>
          <p:cNvPr id="93191" name="图片 1"/>
          <p:cNvPicPr>
            <a:picLocks noChangeAspect="1"/>
          </p:cNvPicPr>
          <p:nvPr/>
        </p:nvPicPr>
        <p:blipFill rotWithShape="1">
          <a:blip r:embed="rId3">
            <a:extLst>
              <a:ext uri="{28A0092B-C50C-407E-A947-70E740481C1C}">
                <a14:useLocalDpi xmlns:a14="http://schemas.microsoft.com/office/drawing/2010/main" val="0"/>
              </a:ext>
            </a:extLst>
          </a:blip>
          <a:srcRect t="5166" b="3991"/>
          <a:stretch/>
        </p:blipFill>
        <p:spPr bwMode="auto">
          <a:xfrm>
            <a:off x="1692275" y="1988840"/>
            <a:ext cx="3460750"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17061313-0CC3-4229-B11E-65F765E98B2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95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52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11" name="Rectangle 3"/>
          <p:cNvSpPr txBox="1">
            <a:spLocks noChangeArrowheads="1"/>
          </p:cNvSpPr>
          <p:nvPr/>
        </p:nvSpPr>
        <p:spPr bwMode="auto">
          <a:xfrm>
            <a:off x="900113" y="4868863"/>
            <a:ext cx="76200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lnSpc>
                <a:spcPct val="80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如果这个垄断厂商是一个低生产成本的厂商，当其它较高生产成本厂商也进入这个厂商所经营的行业与之进行竞争时，原先的那个垄断厂商可以通过降价将进入者赶出这个行业，从而继续维持垄断经营。</a:t>
            </a:r>
          </a:p>
          <a:p>
            <a:pPr eaLnBrk="1" hangingPunct="1">
              <a:lnSpc>
                <a:spcPct val="80000"/>
              </a:lnSpc>
              <a:buFont typeface="Arial" panose="020B0604020202020204" pitchFamily="34" charset="0"/>
              <a:buNone/>
            </a:pPr>
            <a:endParaRPr lang="en-US" altLang="zh-CN" sz="2400" dirty="0">
              <a:latin typeface="宋体" panose="02010600030101010101" pitchFamily="2" charset="-122"/>
              <a:ea typeface="宋体" panose="02010600030101010101" pitchFamily="2" charset="-122"/>
            </a:endParaRPr>
          </a:p>
        </p:txBody>
      </p:sp>
      <p:pic>
        <p:nvPicPr>
          <p:cNvPr id="95238" name="图片 1"/>
          <p:cNvPicPr>
            <a:picLocks noChangeAspect="1"/>
          </p:cNvPicPr>
          <p:nvPr/>
        </p:nvPicPr>
        <p:blipFill rotWithShape="1">
          <a:blip r:embed="rId3">
            <a:extLst>
              <a:ext uri="{28A0092B-C50C-407E-A947-70E740481C1C}">
                <a14:useLocalDpi xmlns:a14="http://schemas.microsoft.com/office/drawing/2010/main" val="0"/>
              </a:ext>
            </a:extLst>
          </a:blip>
          <a:srcRect b="4994"/>
          <a:stretch/>
        </p:blipFill>
        <p:spPr bwMode="auto">
          <a:xfrm>
            <a:off x="803275" y="1592263"/>
            <a:ext cx="3906838" cy="26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012160" y="3068960"/>
            <a:ext cx="2332690" cy="461665"/>
          </a:xfrm>
          <a:prstGeom prst="rect">
            <a:avLst/>
          </a:prstGeom>
        </p:spPr>
        <p:txBody>
          <a:bodyPr wrap="none">
            <a:spAutoFit/>
          </a:bodyPr>
          <a:lstStyle/>
          <a:p>
            <a:r>
              <a:rPr lang="zh-CN" altLang="en-US" sz="2400" dirty="0"/>
              <a:t>垄断厂商的低价</a:t>
            </a:r>
          </a:p>
        </p:txBody>
      </p:sp>
      <p:sp>
        <p:nvSpPr>
          <p:cNvPr id="3" name="灯片编号占位符 11">
            <a:extLst>
              <a:ext uri="{FF2B5EF4-FFF2-40B4-BE49-F238E27FC236}">
                <a16:creationId xmlns:a16="http://schemas.microsoft.com/office/drawing/2014/main" id="{668440B5-0D26-454B-AEEC-2D133AD9CFC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972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728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pic>
        <p:nvPicPr>
          <p:cNvPr id="97286" name="图片 1"/>
          <p:cNvPicPr>
            <a:picLocks noChangeAspect="1"/>
          </p:cNvPicPr>
          <p:nvPr/>
        </p:nvPicPr>
        <p:blipFill rotWithShape="1">
          <a:blip r:embed="rId3">
            <a:extLst>
              <a:ext uri="{28A0092B-C50C-407E-A947-70E740481C1C}">
                <a14:useLocalDpi xmlns:a14="http://schemas.microsoft.com/office/drawing/2010/main" val="0"/>
              </a:ext>
            </a:extLst>
          </a:blip>
          <a:srcRect b="4230"/>
          <a:stretch/>
        </p:blipFill>
        <p:spPr bwMode="auto">
          <a:xfrm>
            <a:off x="1885950" y="1988840"/>
            <a:ext cx="2686050" cy="273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形标注 3"/>
          <p:cNvSpPr/>
          <p:nvPr/>
        </p:nvSpPr>
        <p:spPr>
          <a:xfrm>
            <a:off x="4471988" y="1483965"/>
            <a:ext cx="2952750" cy="1790700"/>
          </a:xfrm>
          <a:prstGeom prst="wedgeEllipseCallout">
            <a:avLst>
              <a:gd name="adj1" fmla="val -50928"/>
              <a:gd name="adj2" fmla="val 51712"/>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400" dirty="0">
                <a:latin typeface="宋体" panose="02010600030101010101" pitchFamily="2" charset="-122"/>
                <a:ea typeface="宋体" panose="02010600030101010101" pitchFamily="2" charset="-122"/>
              </a:rPr>
              <a:t>我成本很低，别想和我斗</a:t>
            </a:r>
          </a:p>
        </p:txBody>
      </p:sp>
      <p:sp>
        <p:nvSpPr>
          <p:cNvPr id="2" name="矩形 1"/>
          <p:cNvSpPr/>
          <p:nvPr/>
        </p:nvSpPr>
        <p:spPr>
          <a:xfrm>
            <a:off x="395536" y="4725144"/>
            <a:ext cx="8748464" cy="2031325"/>
          </a:xfrm>
          <a:prstGeom prst="rect">
            <a:avLst/>
          </a:prstGeom>
        </p:spPr>
        <p:txBody>
          <a:bodyPr wrap="square">
            <a:spAutoFit/>
          </a:bodyPr>
          <a:lstStyle/>
          <a:p>
            <a:pPr eaLnBrk="1" hangingPunct="1"/>
            <a:r>
              <a:rPr lang="zh-CN" altLang="en-US" dirty="0">
                <a:latin typeface="宋体" panose="02010600030101010101" pitchFamily="2" charset="-122"/>
              </a:rPr>
              <a:t>由于垄断厂商有更低的生产成本，所以，它能够将产品价格降到比进入厂商的生产成本还要低的水平上，这就造成进入者或者高价格经营导致顾客流失，或者同样也降价但价格低于成本，两种情形进入者都会亏损，最后不得不退出行业。但是，这种“打斗”行为尽管可以击退进入者，但由于一段时间的降价经营可能对垄断者带来较大损失。垄断者为了避免这种损失，可以向外宣布它是低成本的，别的厂商休想进来与它竞争。但仅凭口头宣布人家是不会相信的，因为即使垄断者不是低成本的厂商，它也会如此宣布。</a:t>
            </a:r>
          </a:p>
        </p:txBody>
      </p:sp>
      <p:sp>
        <p:nvSpPr>
          <p:cNvPr id="3" name="灯片编号占位符 11">
            <a:extLst>
              <a:ext uri="{FF2B5EF4-FFF2-40B4-BE49-F238E27FC236}">
                <a16:creationId xmlns:a16="http://schemas.microsoft.com/office/drawing/2014/main" id="{6CE6610A-0D5A-4BE3-9A53-EDC423CF5EF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pic>
        <p:nvPicPr>
          <p:cNvPr id="9933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235075"/>
            <a:ext cx="47688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9333"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99334"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99335" name="Rectangle 2"/>
          <p:cNvSpPr txBox="1">
            <a:spLocks noChangeArrowheads="1"/>
          </p:cNvSpPr>
          <p:nvPr/>
        </p:nvSpPr>
        <p:spPr bwMode="auto">
          <a:xfrm>
            <a:off x="558800" y="1557338"/>
            <a:ext cx="78486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3600" b="1"/>
          </a:p>
        </p:txBody>
      </p:sp>
      <p:pic>
        <p:nvPicPr>
          <p:cNvPr id="99336"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2780928"/>
            <a:ext cx="3649662"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矩形 3"/>
          <p:cNvSpPr>
            <a:spLocks noChangeArrowheads="1"/>
          </p:cNvSpPr>
          <p:nvPr/>
        </p:nvSpPr>
        <p:spPr bwMode="auto">
          <a:xfrm>
            <a:off x="179388" y="4274368"/>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长期在一个较低价格水平上经营</a:t>
            </a:r>
          </a:p>
        </p:txBody>
      </p:sp>
      <p:sp>
        <p:nvSpPr>
          <p:cNvPr id="2" name="矩形 1"/>
          <p:cNvSpPr/>
          <p:nvPr/>
        </p:nvSpPr>
        <p:spPr>
          <a:xfrm>
            <a:off x="558800" y="5175919"/>
            <a:ext cx="8585200" cy="1477328"/>
          </a:xfrm>
          <a:prstGeom prst="rect">
            <a:avLst/>
          </a:prstGeom>
        </p:spPr>
        <p:txBody>
          <a:bodyPr wrap="square">
            <a:spAutoFit/>
          </a:bodyPr>
          <a:lstStyle/>
          <a:p>
            <a:pPr eaLnBrk="1" hangingPunct="1"/>
            <a:r>
              <a:rPr lang="zh-CN" altLang="en-US" dirty="0">
                <a:latin typeface="宋体" panose="02010600030101010101" pitchFamily="2" charset="-122"/>
              </a:rPr>
              <a:t>一种方法就是，垄断者向外发送一个信号，向外界传递它真是低成本的信息。它可以长期在一个较低价格水平上经营。如果它的价格足够低，高成本厂商不敢模仿，行内厂商会据此判定它确是低成本的。同时，它的价格也不能太低，以致于较之与进入者进行降价竞争，其损失为小一些。这样，垄断者才会采取如此策略。潜在的高成本进入者不敢进入，垄断者得以保持长期的垄断地位。</a:t>
            </a:r>
          </a:p>
        </p:txBody>
      </p:sp>
      <p:sp>
        <p:nvSpPr>
          <p:cNvPr id="3" name="灯片编号占位符 11">
            <a:extLst>
              <a:ext uri="{FF2B5EF4-FFF2-40B4-BE49-F238E27FC236}">
                <a16:creationId xmlns:a16="http://schemas.microsoft.com/office/drawing/2014/main" id="{4B2ACC65-48DE-45B7-952E-30487DC6F9C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013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138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4.1.5 </a:t>
            </a:r>
            <a:r>
              <a:rPr lang="zh-CN" altLang="en-US" sz="2400" b="1" dirty="0">
                <a:latin typeface="黑体" panose="02010609060101010101" pitchFamily="49" charset="-122"/>
                <a:ea typeface="黑体" panose="02010609060101010101" pitchFamily="49" charset="-122"/>
              </a:rPr>
              <a:t>不对称信息下的博弈</a:t>
            </a:r>
          </a:p>
        </p:txBody>
      </p:sp>
      <p:sp>
        <p:nvSpPr>
          <p:cNvPr id="101381"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11" name="Rectangle 3"/>
          <p:cNvSpPr txBox="1">
            <a:spLocks noChangeArrowheads="1"/>
          </p:cNvSpPr>
          <p:nvPr/>
        </p:nvSpPr>
        <p:spPr bwMode="auto">
          <a:xfrm>
            <a:off x="715963" y="2295525"/>
            <a:ext cx="7620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lnSpc>
                <a:spcPct val="80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问题：为什么商品广告既无商品的价格信息又无售货地点信息，只有大明星的表演？</a:t>
            </a:r>
          </a:p>
        </p:txBody>
      </p:sp>
      <p:pic>
        <p:nvPicPr>
          <p:cNvPr id="10138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0395" y="3030037"/>
            <a:ext cx="3289548" cy="328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444208" y="4869160"/>
            <a:ext cx="1512168" cy="461665"/>
          </a:xfrm>
          <a:prstGeom prst="rect">
            <a:avLst/>
          </a:prstGeom>
          <a:noFill/>
        </p:spPr>
        <p:txBody>
          <a:bodyPr wrap="square" rtlCol="0">
            <a:spAutoFit/>
          </a:bodyPr>
          <a:lstStyle/>
          <a:p>
            <a:r>
              <a:rPr lang="zh-CN" altLang="en-US" sz="2400" dirty="0"/>
              <a:t>图文无关</a:t>
            </a:r>
          </a:p>
        </p:txBody>
      </p:sp>
      <p:sp>
        <p:nvSpPr>
          <p:cNvPr id="3" name="灯片编号占位符 11">
            <a:extLst>
              <a:ext uri="{FF2B5EF4-FFF2-40B4-BE49-F238E27FC236}">
                <a16:creationId xmlns:a16="http://schemas.microsoft.com/office/drawing/2014/main" id="{CA625BEE-69F6-4375-805E-719E3E3E9AB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034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34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4.1.6 </a:t>
            </a:r>
            <a:r>
              <a:rPr lang="zh-CN" altLang="en-US" sz="2400" b="1" dirty="0">
                <a:latin typeface="黑体" panose="02010609060101010101" pitchFamily="49" charset="-122"/>
                <a:ea typeface="黑体" panose="02010609060101010101" pitchFamily="49" charset="-122"/>
              </a:rPr>
              <a:t>混合战略博弈</a:t>
            </a:r>
          </a:p>
        </p:txBody>
      </p:sp>
      <p:sp>
        <p:nvSpPr>
          <p:cNvPr id="103429"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103430" name="Rectangle 2"/>
          <p:cNvSpPr txBox="1">
            <a:spLocks noChangeArrowheads="1"/>
          </p:cNvSpPr>
          <p:nvPr/>
        </p:nvSpPr>
        <p:spPr bwMode="auto">
          <a:xfrm>
            <a:off x="558800" y="1557338"/>
            <a:ext cx="78486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3600" b="1"/>
          </a:p>
        </p:txBody>
      </p:sp>
      <p:pic>
        <p:nvPicPr>
          <p:cNvPr id="10343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9513" y="2400300"/>
            <a:ext cx="41529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2" name="矩形 4"/>
          <p:cNvSpPr>
            <a:spLocks noChangeArrowheads="1"/>
          </p:cNvSpPr>
          <p:nvPr/>
        </p:nvSpPr>
        <p:spPr bwMode="auto">
          <a:xfrm>
            <a:off x="3419475" y="5805488"/>
            <a:ext cx="2339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宋体" panose="02010600030101010101" pitchFamily="2" charset="-122"/>
                <a:ea typeface="宋体" panose="02010600030101010101" pitchFamily="2" charset="-122"/>
              </a:rPr>
              <a:t>石头，剪子，布</a:t>
            </a:r>
          </a:p>
        </p:txBody>
      </p:sp>
      <p:sp>
        <p:nvSpPr>
          <p:cNvPr id="2" name="灯片编号占位符 11">
            <a:extLst>
              <a:ext uri="{FF2B5EF4-FFF2-40B4-BE49-F238E27FC236}">
                <a16:creationId xmlns:a16="http://schemas.microsoft.com/office/drawing/2014/main" id="{DCFBB45A-62B1-49F3-880E-DC59E474069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4.1</a:t>
            </a:r>
            <a:r>
              <a:rPr lang="zh-CN" altLang="en-US" sz="3600" dirty="0">
                <a:latin typeface="黑体" panose="02010609060101010101" pitchFamily="49" charset="-122"/>
                <a:ea typeface="黑体" panose="02010609060101010101" pitchFamily="49" charset="-122"/>
              </a:rPr>
              <a:t>博弈论基础</a:t>
            </a:r>
          </a:p>
        </p:txBody>
      </p:sp>
      <p:sp>
        <p:nvSpPr>
          <p:cNvPr id="153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5364" name="副标题 2"/>
          <p:cNvSpPr txBox="1">
            <a:spLocks/>
          </p:cNvSpPr>
          <p:nvPr/>
        </p:nvSpPr>
        <p:spPr bwMode="auto">
          <a:xfrm>
            <a:off x="3743325" y="2841625"/>
            <a:ext cx="54006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有趣</a:t>
            </a:r>
            <a:r>
              <a:rPr lang="en-US" altLang="zh-CN" sz="2400" dirty="0">
                <a:latin typeface="宋体" panose="02010600030101010101" pitchFamily="2" charset="-122"/>
                <a:ea typeface="宋体" panose="02010600030101010101" pitchFamily="2" charset="-122"/>
              </a:rPr>
              <a:t>but</a:t>
            </a:r>
            <a:r>
              <a:rPr lang="zh-CN" altLang="en-US" sz="2400" dirty="0">
                <a:latin typeface="宋体" panose="02010600030101010101" pitchFamily="2" charset="-122"/>
                <a:ea typeface="宋体" panose="02010600030101010101" pitchFamily="2" charset="-122"/>
              </a:rPr>
              <a:t>理论上深奥</a:t>
            </a:r>
            <a:endParaRPr lang="en-US" altLang="zh-CN" sz="2400"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凭直观或简单分析就能把握的例子</a:t>
            </a:r>
            <a:endParaRPr lang="en-US" altLang="zh-CN" sz="2400"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日常生活中经常所遇到的问题或观察到的现象。</a:t>
            </a:r>
          </a:p>
        </p:txBody>
      </p:sp>
      <p:pic>
        <p:nvPicPr>
          <p:cNvPr id="1536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349500"/>
            <a:ext cx="281305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4.1.1 </a:t>
            </a:r>
            <a:r>
              <a:rPr lang="zh-CN" altLang="en-US" sz="2400" b="1" dirty="0">
                <a:latin typeface="黑体" panose="02010609060101010101" pitchFamily="49" charset="-122"/>
                <a:ea typeface="黑体" panose="02010609060101010101" pitchFamily="49" charset="-122"/>
              </a:rPr>
              <a:t>背景介绍</a:t>
            </a:r>
          </a:p>
        </p:txBody>
      </p:sp>
      <p:sp>
        <p:nvSpPr>
          <p:cNvPr id="2" name="灯片编号占位符 11">
            <a:extLst>
              <a:ext uri="{FF2B5EF4-FFF2-40B4-BE49-F238E27FC236}">
                <a16:creationId xmlns:a16="http://schemas.microsoft.com/office/drawing/2014/main" id="{7A9088D3-A286-4CB4-83BB-E6F2745D9A5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054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547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4.1.6 </a:t>
            </a:r>
            <a:r>
              <a:rPr lang="zh-CN" altLang="en-US" sz="2400" b="1" dirty="0">
                <a:latin typeface="黑体" panose="02010609060101010101" pitchFamily="49" charset="-122"/>
                <a:ea typeface="黑体" panose="02010609060101010101" pitchFamily="49" charset="-122"/>
              </a:rPr>
              <a:t>混合战略博弈</a:t>
            </a:r>
          </a:p>
        </p:txBody>
      </p:sp>
      <p:pic>
        <p:nvPicPr>
          <p:cNvPr id="10547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0238" y="1762125"/>
            <a:ext cx="1833562"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486025"/>
            <a:ext cx="61531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矩形 9"/>
          <p:cNvSpPr>
            <a:spLocks noChangeArrowheads="1"/>
          </p:cNvSpPr>
          <p:nvPr/>
        </p:nvSpPr>
        <p:spPr bwMode="auto">
          <a:xfrm>
            <a:off x="1244600" y="1765300"/>
            <a:ext cx="2993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混合战略纳什均衡</a:t>
            </a:r>
            <a:endParaRPr lang="en-US" altLang="zh-CN" sz="2400"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混合战略博弈</a:t>
            </a:r>
          </a:p>
        </p:txBody>
      </p:sp>
      <p:sp>
        <p:nvSpPr>
          <p:cNvPr id="2" name="矩形 1"/>
          <p:cNvSpPr/>
          <p:nvPr/>
        </p:nvSpPr>
        <p:spPr>
          <a:xfrm>
            <a:off x="467544" y="5464085"/>
            <a:ext cx="8474844" cy="1200329"/>
          </a:xfrm>
          <a:prstGeom prst="rect">
            <a:avLst/>
          </a:prstGeom>
        </p:spPr>
        <p:txBody>
          <a:bodyPr wrap="square">
            <a:spAutoFit/>
          </a:bodyPr>
          <a:lstStyle/>
          <a:p>
            <a:pPr eaLnBrk="1" hangingPunct="1"/>
            <a:r>
              <a:rPr lang="zh-CN" altLang="en-US" dirty="0">
                <a:solidFill>
                  <a:srgbClr val="000000"/>
                </a:solidFill>
                <a:latin typeface="宋体" panose="02010600030101010101" pitchFamily="2" charset="-122"/>
              </a:rPr>
              <a:t>我们知道，玩这个游戏是总是以对方不易猜出的</a:t>
            </a:r>
            <a:r>
              <a:rPr lang="zh-CN" altLang="en-US" b="1" i="1" dirty="0">
                <a:solidFill>
                  <a:srgbClr val="0000FF"/>
                </a:solidFill>
                <a:latin typeface="宋体" panose="02010600030101010101" pitchFamily="2" charset="-122"/>
              </a:rPr>
              <a:t>随机方式</a:t>
            </a:r>
            <a:r>
              <a:rPr lang="zh-CN" altLang="en-US" dirty="0">
                <a:solidFill>
                  <a:srgbClr val="000000"/>
                </a:solidFill>
                <a:latin typeface="宋体" panose="02010600030101010101" pitchFamily="2" charset="-122"/>
              </a:rPr>
              <a:t>出招。事实上，可以通过数学证明，当双方都以每个战略按</a:t>
            </a:r>
            <a:r>
              <a:rPr lang="en-US" altLang="zh-CN" b="1" i="1" dirty="0">
                <a:solidFill>
                  <a:srgbClr val="0000FF"/>
                </a:solidFill>
                <a:latin typeface="宋体" panose="02010600030101010101" pitchFamily="2" charset="-122"/>
              </a:rPr>
              <a:t>1/3</a:t>
            </a:r>
            <a:r>
              <a:rPr lang="zh-CN" altLang="en-US" b="1" i="1" dirty="0">
                <a:solidFill>
                  <a:srgbClr val="0000FF"/>
                </a:solidFill>
                <a:latin typeface="宋体" panose="02010600030101010101" pitchFamily="2" charset="-122"/>
              </a:rPr>
              <a:t>的概率</a:t>
            </a:r>
            <a:r>
              <a:rPr lang="zh-CN" altLang="en-US" dirty="0">
                <a:solidFill>
                  <a:srgbClr val="000000"/>
                </a:solidFill>
                <a:latin typeface="宋体" panose="02010600030101010101" pitchFamily="2" charset="-122"/>
              </a:rPr>
              <a:t>出招时，达成一种双方都不愿改变这种概率分布的局面。这被称为“</a:t>
            </a:r>
            <a:r>
              <a:rPr lang="zh-CN" altLang="en-US" b="1" i="1" dirty="0">
                <a:solidFill>
                  <a:srgbClr val="FF0000"/>
                </a:solidFill>
                <a:latin typeface="宋体" panose="02010600030101010101" pitchFamily="2" charset="-122"/>
              </a:rPr>
              <a:t>混合战略纳什均衡</a:t>
            </a:r>
            <a:r>
              <a:rPr lang="zh-CN" altLang="en-US" dirty="0">
                <a:solidFill>
                  <a:srgbClr val="000000"/>
                </a:solidFill>
                <a:latin typeface="宋体" panose="02010600030101010101" pitchFamily="2" charset="-122"/>
              </a:rPr>
              <a:t>”，而这种以随机方式选择纯战略的博弈被称为“混合战略博弈”。</a:t>
            </a:r>
            <a:endParaRPr lang="zh-CN" altLang="en-US" dirty="0">
              <a:latin typeface="宋体" panose="02010600030101010101" pitchFamily="2" charset="-122"/>
            </a:endParaRPr>
          </a:p>
        </p:txBody>
      </p:sp>
      <p:sp>
        <p:nvSpPr>
          <p:cNvPr id="3" name="灯片编号占位符 11">
            <a:extLst>
              <a:ext uri="{FF2B5EF4-FFF2-40B4-BE49-F238E27FC236}">
                <a16:creationId xmlns:a16="http://schemas.microsoft.com/office/drawing/2014/main" id="{93912222-9257-4829-B9D5-BA83CB5B8E7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075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752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4.1.6 </a:t>
            </a:r>
            <a:r>
              <a:rPr lang="zh-CN" altLang="en-US" sz="2400" b="1" dirty="0">
                <a:latin typeface="黑体" panose="02010609060101010101" pitchFamily="49" charset="-122"/>
                <a:ea typeface="黑体" panose="02010609060101010101" pitchFamily="49" charset="-122"/>
              </a:rPr>
              <a:t>混合战略博弈</a:t>
            </a:r>
          </a:p>
        </p:txBody>
      </p:sp>
      <p:sp>
        <p:nvSpPr>
          <p:cNvPr id="12" name="Rectangle 3"/>
          <p:cNvSpPr txBox="1">
            <a:spLocks noChangeArrowheads="1"/>
          </p:cNvSpPr>
          <p:nvPr/>
        </p:nvSpPr>
        <p:spPr bwMode="auto">
          <a:xfrm>
            <a:off x="715963" y="1741488"/>
            <a:ext cx="7620000" cy="111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例子：如果曹操与诸葛亮一样聪明</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三国演义中的华容道博弈</a:t>
            </a:r>
          </a:p>
        </p:txBody>
      </p:sp>
      <p:pic>
        <p:nvPicPr>
          <p:cNvPr id="10752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356992"/>
            <a:ext cx="4094162"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7913" y="2348880"/>
            <a:ext cx="3824287"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8" name="矩形 4"/>
          <p:cNvSpPr>
            <a:spLocks noChangeArrowheads="1"/>
          </p:cNvSpPr>
          <p:nvPr/>
        </p:nvSpPr>
        <p:spPr bwMode="auto">
          <a:xfrm>
            <a:off x="5291138" y="4581128"/>
            <a:ext cx="34210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曹操在赤壁大战中一败涂地，率残兵败将向许都方向逃窜</a:t>
            </a:r>
          </a:p>
        </p:txBody>
      </p:sp>
      <p:sp>
        <p:nvSpPr>
          <p:cNvPr id="2" name="矩形 1"/>
          <p:cNvSpPr/>
          <p:nvPr/>
        </p:nvSpPr>
        <p:spPr>
          <a:xfrm>
            <a:off x="719312" y="5805264"/>
            <a:ext cx="7992888" cy="923330"/>
          </a:xfrm>
          <a:prstGeom prst="rect">
            <a:avLst/>
          </a:prstGeom>
        </p:spPr>
        <p:txBody>
          <a:bodyPr wrap="square">
            <a:spAutoFit/>
          </a:bodyPr>
          <a:lstStyle/>
          <a:p>
            <a:r>
              <a:rPr lang="zh-CN" altLang="en-US" dirty="0">
                <a:latin typeface="宋体" panose="02010600030101010101" pitchFamily="2" charset="-122"/>
              </a:rPr>
              <a:t>诸葛亮命关羽率兵在途中阻截曹军。当时，第一批拦截大军是赵云率领的，第二批拦截大军是张飞带队的，第三批才是关羽率部伏击。由于曹军兵多将广，前二批伏击军不能逮到曹操，只是抢夺一些军械马匹之类。</a:t>
            </a:r>
            <a:endParaRPr lang="zh-CN" altLang="en-US" dirty="0"/>
          </a:p>
        </p:txBody>
      </p:sp>
      <p:sp>
        <p:nvSpPr>
          <p:cNvPr id="3" name="灯片编号占位符 11">
            <a:extLst>
              <a:ext uri="{FF2B5EF4-FFF2-40B4-BE49-F238E27FC236}">
                <a16:creationId xmlns:a16="http://schemas.microsoft.com/office/drawing/2014/main" id="{1DB51908-FE1D-4EBF-A861-F39C6B740A6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095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95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4.1.6 </a:t>
            </a:r>
            <a:r>
              <a:rPr lang="zh-CN" altLang="en-US" sz="2400" b="1" dirty="0">
                <a:latin typeface="黑体" panose="02010609060101010101" pitchFamily="49" charset="-122"/>
                <a:ea typeface="黑体" panose="02010609060101010101" pitchFamily="49" charset="-122"/>
              </a:rPr>
              <a:t>混合战略博弈</a:t>
            </a:r>
          </a:p>
        </p:txBody>
      </p:sp>
      <p:pic>
        <p:nvPicPr>
          <p:cNvPr id="10957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1908175"/>
            <a:ext cx="36671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图片 2"/>
          <p:cNvPicPr>
            <a:picLocks noChangeAspect="1"/>
          </p:cNvPicPr>
          <p:nvPr/>
        </p:nvPicPr>
        <p:blipFill rotWithShape="1">
          <a:blip r:embed="rId4">
            <a:extLst>
              <a:ext uri="{28A0092B-C50C-407E-A947-70E740481C1C}">
                <a14:useLocalDpi xmlns:a14="http://schemas.microsoft.com/office/drawing/2010/main" val="0"/>
              </a:ext>
            </a:extLst>
          </a:blip>
          <a:srcRect l="17429"/>
          <a:stretch/>
        </p:blipFill>
        <p:spPr bwMode="auto">
          <a:xfrm>
            <a:off x="141426" y="1928422"/>
            <a:ext cx="2359471"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5" name="矩形 3"/>
          <p:cNvSpPr>
            <a:spLocks noChangeArrowheads="1"/>
          </p:cNvSpPr>
          <p:nvPr/>
        </p:nvSpPr>
        <p:spPr bwMode="auto">
          <a:xfrm>
            <a:off x="3496092" y="4435598"/>
            <a:ext cx="2030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solidFill>
                  <a:srgbClr val="000000"/>
                </a:solidFill>
                <a:latin typeface="宋体" panose="02010600030101010101" pitchFamily="2" charset="-122"/>
                <a:ea typeface="宋体" panose="02010600030101010101" pitchFamily="2" charset="-122"/>
              </a:rPr>
              <a:t>伏兵于华容道</a:t>
            </a:r>
            <a:endParaRPr lang="zh-CN" altLang="en-US" sz="2400" dirty="0">
              <a:latin typeface="宋体" panose="02010600030101010101" pitchFamily="2" charset="-122"/>
              <a:ea typeface="宋体" panose="02010600030101010101" pitchFamily="2" charset="-122"/>
            </a:endParaRPr>
          </a:p>
        </p:txBody>
      </p:sp>
      <p:pic>
        <p:nvPicPr>
          <p:cNvPr id="109576" name="图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248" y="2393229"/>
            <a:ext cx="1844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39552" y="5075872"/>
            <a:ext cx="8474844" cy="1477328"/>
          </a:xfrm>
          <a:prstGeom prst="rect">
            <a:avLst/>
          </a:prstGeom>
        </p:spPr>
        <p:txBody>
          <a:bodyPr wrap="square">
            <a:spAutoFit/>
          </a:bodyPr>
          <a:lstStyle/>
          <a:p>
            <a:pPr algn="just" eaLnBrk="1" hangingPunct="1">
              <a:buFont typeface="Wingdings" panose="05000000000000000000" pitchFamily="2" charset="2"/>
              <a:buNone/>
            </a:pPr>
            <a:r>
              <a:rPr lang="zh-CN" altLang="en-US" dirty="0">
                <a:solidFill>
                  <a:srgbClr val="000000"/>
                </a:solidFill>
                <a:ea typeface="楷体_GB2312" pitchFamily="49" charset="-122"/>
              </a:rPr>
              <a:t>待曹军冲过赵云、张飞两道关后，进入关羽的伏击地带。但是，当时关羽与曹操相遇的地方有两条道，</a:t>
            </a:r>
            <a:r>
              <a:rPr lang="zh-CN" altLang="en-US" b="1" i="1" dirty="0">
                <a:solidFill>
                  <a:srgbClr val="FF0000"/>
                </a:solidFill>
                <a:ea typeface="楷体_GB2312" pitchFamily="49" charset="-122"/>
              </a:rPr>
              <a:t>一条是华容道</a:t>
            </a:r>
            <a:r>
              <a:rPr lang="zh-CN" altLang="en-US" dirty="0">
                <a:solidFill>
                  <a:srgbClr val="000000"/>
                </a:solidFill>
                <a:ea typeface="楷体_GB2312" pitchFamily="49" charset="-122"/>
              </a:rPr>
              <a:t>，除此外还有</a:t>
            </a:r>
            <a:r>
              <a:rPr lang="zh-CN" altLang="en-US" b="1" i="1" dirty="0">
                <a:solidFill>
                  <a:srgbClr val="0000FF"/>
                </a:solidFill>
                <a:ea typeface="楷体_GB2312" pitchFamily="49" charset="-122"/>
              </a:rPr>
              <a:t>另一条大道</a:t>
            </a:r>
            <a:r>
              <a:rPr lang="zh-CN" altLang="en-US" dirty="0">
                <a:solidFill>
                  <a:srgbClr val="000000"/>
                </a:solidFill>
                <a:ea typeface="楷体_GB2312" pitchFamily="49" charset="-122"/>
              </a:rPr>
              <a:t>。诸葛亮令关羽伏兵于华容道，并且要求关羽在华容道上点燃树枝冒出烟雾引曹操到来。当时关羽不解，问诸葛亮，“如果在伏兵之处点火，岂不令曹兵看见而改走另一条道逃脱？”诸葛亮叫关羽不要再问，只如此照办即可。</a:t>
            </a:r>
          </a:p>
        </p:txBody>
      </p:sp>
      <p:sp>
        <p:nvSpPr>
          <p:cNvPr id="3" name="灯片编号占位符 11">
            <a:extLst>
              <a:ext uri="{FF2B5EF4-FFF2-40B4-BE49-F238E27FC236}">
                <a16:creationId xmlns:a16="http://schemas.microsoft.com/office/drawing/2014/main" id="{B952206D-1791-4149-AC95-9CFF8699846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116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162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4.1.6 </a:t>
            </a:r>
            <a:r>
              <a:rPr lang="zh-CN" altLang="en-US" sz="2400" b="1" dirty="0">
                <a:latin typeface="黑体" panose="02010609060101010101" pitchFamily="49" charset="-122"/>
                <a:ea typeface="黑体" panose="02010609060101010101" pitchFamily="49" charset="-122"/>
              </a:rPr>
              <a:t>混合战略博弈</a:t>
            </a:r>
          </a:p>
        </p:txBody>
      </p:sp>
      <p:pic>
        <p:nvPicPr>
          <p:cNvPr id="7" name="Picture 4" descr="BD06332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799777"/>
            <a:ext cx="4749800"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282825"/>
            <a:ext cx="2614613"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线形标注 1 2"/>
          <p:cNvSpPr/>
          <p:nvPr/>
        </p:nvSpPr>
        <p:spPr>
          <a:xfrm>
            <a:off x="4429125" y="1628775"/>
            <a:ext cx="3382963" cy="1574800"/>
          </a:xfrm>
          <a:prstGeom prst="borderCallout1">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dirty="0">
                <a:solidFill>
                  <a:srgbClr val="000000"/>
                </a:solidFill>
                <a:ea typeface="楷体_GB2312" pitchFamily="49" charset="-122"/>
              </a:rPr>
              <a:t>孔明以为我会上他的当，我偏不上他的当！！！</a:t>
            </a:r>
            <a:endParaRPr lang="zh-CN" altLang="en-US" dirty="0"/>
          </a:p>
        </p:txBody>
      </p:sp>
      <p:sp>
        <p:nvSpPr>
          <p:cNvPr id="2" name="矩形 1"/>
          <p:cNvSpPr/>
          <p:nvPr/>
        </p:nvSpPr>
        <p:spPr>
          <a:xfrm>
            <a:off x="661666" y="5611120"/>
            <a:ext cx="8280722" cy="1200329"/>
          </a:xfrm>
          <a:prstGeom prst="rect">
            <a:avLst/>
          </a:prstGeom>
        </p:spPr>
        <p:txBody>
          <a:bodyPr wrap="square">
            <a:spAutoFit/>
          </a:bodyPr>
          <a:lstStyle/>
          <a:p>
            <a:pPr eaLnBrk="1" hangingPunct="1"/>
            <a:r>
              <a:rPr lang="zh-CN" altLang="en-US" dirty="0">
                <a:solidFill>
                  <a:srgbClr val="000000"/>
                </a:solidFill>
                <a:ea typeface="楷体_GB2312" pitchFamily="49" charset="-122"/>
              </a:rPr>
              <a:t>当曹操冲破赵云、张飞的阻截后，来到华容道前，看见华容道上静悄悄的，但有</a:t>
            </a:r>
            <a:r>
              <a:rPr lang="zh-CN" altLang="en-US" i="1" dirty="0">
                <a:solidFill>
                  <a:srgbClr val="FF0000"/>
                </a:solidFill>
                <a:ea typeface="楷体_GB2312" pitchFamily="49" charset="-122"/>
              </a:rPr>
              <a:t>烟火萦绕</a:t>
            </a:r>
            <a:r>
              <a:rPr lang="zh-CN" altLang="en-US" dirty="0">
                <a:solidFill>
                  <a:srgbClr val="000000"/>
                </a:solidFill>
                <a:ea typeface="楷体_GB2312" pitchFamily="49" charset="-122"/>
              </a:rPr>
              <a:t>。曹操大笑道：“孔明以为我会上他的当，故意叫人在华容道上点火让我走另一条道，而他却伏兵于这条道上好逮住我呢！我偏不上他的当！”于是，曹操令大军径直上华容道上而去，结果与关羽大军撞个正着。</a:t>
            </a:r>
            <a:endParaRPr lang="en-US" altLang="zh-CN" b="1" dirty="0"/>
          </a:p>
        </p:txBody>
      </p:sp>
      <p:sp>
        <p:nvSpPr>
          <p:cNvPr id="4" name="灯片编号占位符 11">
            <a:extLst>
              <a:ext uri="{FF2B5EF4-FFF2-40B4-BE49-F238E27FC236}">
                <a16:creationId xmlns:a16="http://schemas.microsoft.com/office/drawing/2014/main" id="{A46FBFF7-FF22-48EA-987C-B8042111AB8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70" name="图片 1"/>
          <p:cNvPicPr>
            <a:picLocks noChangeAspect="1"/>
          </p:cNvPicPr>
          <p:nvPr/>
        </p:nvPicPr>
        <p:blipFill rotWithShape="1">
          <a:blip r:embed="rId3">
            <a:extLst>
              <a:ext uri="{28A0092B-C50C-407E-A947-70E740481C1C}">
                <a14:useLocalDpi xmlns:a14="http://schemas.microsoft.com/office/drawing/2010/main" val="0"/>
              </a:ext>
            </a:extLst>
          </a:blip>
          <a:srcRect b="13216"/>
          <a:stretch/>
        </p:blipFill>
        <p:spPr bwMode="auto">
          <a:xfrm>
            <a:off x="2051050" y="2126891"/>
            <a:ext cx="5041900" cy="338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136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366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4.1.6 </a:t>
            </a:r>
            <a:r>
              <a:rPr lang="zh-CN" altLang="en-US" sz="2400" b="1" dirty="0">
                <a:latin typeface="黑体" panose="02010609060101010101" pitchFamily="49" charset="-122"/>
                <a:ea typeface="黑体" panose="02010609060101010101" pitchFamily="49" charset="-122"/>
              </a:rPr>
              <a:t>混合战略博弈</a:t>
            </a:r>
          </a:p>
        </p:txBody>
      </p:sp>
      <p:sp>
        <p:nvSpPr>
          <p:cNvPr id="5" name="Rectangle 3"/>
          <p:cNvSpPr txBox="1">
            <a:spLocks noChangeArrowheads="1"/>
          </p:cNvSpPr>
          <p:nvPr/>
        </p:nvSpPr>
        <p:spPr bwMode="auto">
          <a:xfrm>
            <a:off x="395536" y="2140180"/>
            <a:ext cx="50768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92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曹操为何进了孔明的圈套呢？</a:t>
            </a:r>
            <a:endParaRPr lang="en-US" altLang="zh-CN" sz="2400" dirty="0">
              <a:latin typeface="宋体" panose="02010600030101010101" pitchFamily="2" charset="-122"/>
              <a:ea typeface="宋体" panose="02010600030101010101" pitchFamily="2" charset="-122"/>
            </a:endParaRPr>
          </a:p>
        </p:txBody>
      </p:sp>
      <p:sp>
        <p:nvSpPr>
          <p:cNvPr id="2" name="矩形 1"/>
          <p:cNvSpPr/>
          <p:nvPr/>
        </p:nvSpPr>
        <p:spPr>
          <a:xfrm>
            <a:off x="251520" y="5229200"/>
            <a:ext cx="8856705" cy="1477328"/>
          </a:xfrm>
          <a:prstGeom prst="rect">
            <a:avLst/>
          </a:prstGeom>
        </p:spPr>
        <p:txBody>
          <a:bodyPr wrap="square">
            <a:spAutoFit/>
          </a:bodyPr>
          <a:lstStyle/>
          <a:p>
            <a:pPr eaLnBrk="1" hangingPunct="1"/>
            <a:r>
              <a:rPr lang="zh-CN" altLang="en-US" dirty="0">
                <a:solidFill>
                  <a:srgbClr val="000000"/>
                </a:solidFill>
                <a:ea typeface="楷体_GB2312" pitchFamily="49" charset="-122"/>
              </a:rPr>
              <a:t>这里的道理是这样的：孔明知道曹操是</a:t>
            </a:r>
            <a:r>
              <a:rPr lang="zh-CN" altLang="en-US" b="1" i="1" dirty="0">
                <a:solidFill>
                  <a:srgbClr val="0000FF"/>
                </a:solidFill>
                <a:ea typeface="楷体_GB2312" pitchFamily="49" charset="-122"/>
              </a:rPr>
              <a:t>聪明</a:t>
            </a:r>
            <a:r>
              <a:rPr lang="zh-CN" altLang="en-US" dirty="0">
                <a:solidFill>
                  <a:srgbClr val="000000"/>
                </a:solidFill>
                <a:ea typeface="楷体_GB2312" pitchFamily="49" charset="-122"/>
              </a:rPr>
              <a:t>人，而聪明人见华容道上有烟火会认为华容道上有伏兵，于是会避开华容道而走另一条路。如果孔明令关羽在另一条路等着，曹操就被逮住了。但是，曹操不仅聪明，而且还</a:t>
            </a:r>
            <a:r>
              <a:rPr lang="zh-CN" altLang="en-US" b="1" i="1" dirty="0">
                <a:solidFill>
                  <a:srgbClr val="0000FF"/>
                </a:solidFill>
                <a:ea typeface="楷体_GB2312" pitchFamily="49" charset="-122"/>
              </a:rPr>
              <a:t>聪明过人</a:t>
            </a:r>
            <a:r>
              <a:rPr lang="zh-CN" altLang="en-US" dirty="0">
                <a:solidFill>
                  <a:srgbClr val="000000"/>
                </a:solidFill>
                <a:ea typeface="楷体_GB2312" pitchFamily="49" charset="-122"/>
              </a:rPr>
              <a:t>，他也知道孔明的如此盘算来诱他上钩，他偏不上当，知道点火的华容道上无人，孔明的队伍在另一条道上呢！于是他选择走华容道。</a:t>
            </a:r>
          </a:p>
        </p:txBody>
      </p:sp>
      <p:sp>
        <p:nvSpPr>
          <p:cNvPr id="3" name="灯片编号占位符 11">
            <a:extLst>
              <a:ext uri="{FF2B5EF4-FFF2-40B4-BE49-F238E27FC236}">
                <a16:creationId xmlns:a16="http://schemas.microsoft.com/office/drawing/2014/main" id="{5D185D59-8095-4B0C-B5A2-C0407A346D5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3670"/>
                                        </p:tgtEl>
                                        <p:attrNameLst>
                                          <p:attrName>style.visibility</p:attrName>
                                        </p:attrNameLst>
                                      </p:cBhvr>
                                      <p:to>
                                        <p:strVal val="visible"/>
                                      </p:to>
                                    </p:set>
                                    <p:animEffect transition="in" filter="wipe(down)">
                                      <p:cBhvr>
                                        <p:cTn id="12" dur="500"/>
                                        <p:tgtEl>
                                          <p:spTgt spid="11367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157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57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4.1.6 </a:t>
            </a:r>
            <a:r>
              <a:rPr lang="zh-CN" altLang="en-US" sz="2400" b="1" dirty="0">
                <a:latin typeface="黑体" panose="02010609060101010101" pitchFamily="49" charset="-122"/>
                <a:ea typeface="黑体" panose="02010609060101010101" pitchFamily="49" charset="-122"/>
              </a:rPr>
              <a:t>混合战略博弈</a:t>
            </a:r>
          </a:p>
        </p:txBody>
      </p:sp>
      <p:pic>
        <p:nvPicPr>
          <p:cNvPr id="11571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2708871"/>
            <a:ext cx="1844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2277071"/>
            <a:ext cx="23399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线形标注 2 1"/>
          <p:cNvSpPr/>
          <p:nvPr/>
        </p:nvSpPr>
        <p:spPr>
          <a:xfrm>
            <a:off x="3746500" y="1700808"/>
            <a:ext cx="2447925" cy="1152525"/>
          </a:xfrm>
          <a:prstGeom prst="borderCallout2">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400" dirty="0">
                <a:latin typeface="宋体" panose="02010600030101010101" pitchFamily="2" charset="-122"/>
                <a:ea typeface="宋体" panose="02010600030101010101" pitchFamily="2" charset="-122"/>
              </a:rPr>
              <a:t>我比你要聪明</a:t>
            </a:r>
          </a:p>
        </p:txBody>
      </p:sp>
      <p:sp>
        <p:nvSpPr>
          <p:cNvPr id="3" name="矩形 2"/>
          <p:cNvSpPr/>
          <p:nvPr/>
        </p:nvSpPr>
        <p:spPr>
          <a:xfrm>
            <a:off x="229420" y="5373216"/>
            <a:ext cx="8712968" cy="1338828"/>
          </a:xfrm>
          <a:prstGeom prst="rect">
            <a:avLst/>
          </a:prstGeom>
        </p:spPr>
        <p:txBody>
          <a:bodyPr wrap="square">
            <a:spAutoFit/>
          </a:bodyPr>
          <a:lstStyle/>
          <a:p>
            <a:pPr eaLnBrk="1" hangingPunct="1">
              <a:lnSpc>
                <a:spcPct val="90000"/>
              </a:lnSpc>
            </a:pPr>
            <a:r>
              <a:rPr lang="zh-CN" altLang="en-US" dirty="0">
                <a:solidFill>
                  <a:srgbClr val="000000"/>
                </a:solidFill>
                <a:ea typeface="楷体_GB2312" pitchFamily="49" charset="-122"/>
              </a:rPr>
              <a:t>依</a:t>
            </a:r>
            <a:r>
              <a:rPr lang="en-US" altLang="zh-CN" dirty="0">
                <a:solidFill>
                  <a:srgbClr val="000000"/>
                </a:solidFill>
                <a:ea typeface="楷体_GB2312" pitchFamily="49" charset="-122"/>
              </a:rPr>
              <a:t>《</a:t>
            </a:r>
            <a:r>
              <a:rPr lang="zh-CN" altLang="en-US" b="1" i="1" dirty="0">
                <a:solidFill>
                  <a:srgbClr val="000000"/>
                </a:solidFill>
                <a:ea typeface="楷体_GB2312" pitchFamily="49" charset="-122"/>
              </a:rPr>
              <a:t>三国演义</a:t>
            </a:r>
            <a:r>
              <a:rPr lang="en-US" altLang="zh-CN" dirty="0">
                <a:solidFill>
                  <a:srgbClr val="000000"/>
                </a:solidFill>
                <a:ea typeface="楷体_GB2312" pitchFamily="49" charset="-122"/>
              </a:rPr>
              <a:t>》</a:t>
            </a:r>
            <a:r>
              <a:rPr lang="zh-CN" altLang="en-US" dirty="0">
                <a:solidFill>
                  <a:srgbClr val="000000"/>
                </a:solidFill>
                <a:ea typeface="楷体_GB2312" pitchFamily="49" charset="-122"/>
              </a:rPr>
              <a:t>中的逻辑，孔明总是比曹操</a:t>
            </a:r>
            <a:r>
              <a:rPr lang="zh-CN" altLang="en-US" b="1" i="1" dirty="0">
                <a:solidFill>
                  <a:srgbClr val="0000FF"/>
                </a:solidFill>
                <a:ea typeface="楷体_GB2312" pitchFamily="49" charset="-122"/>
              </a:rPr>
              <a:t>计高一筹</a:t>
            </a:r>
            <a:r>
              <a:rPr lang="zh-CN" altLang="en-US" dirty="0">
                <a:solidFill>
                  <a:srgbClr val="000000"/>
                </a:solidFill>
                <a:ea typeface="楷体_GB2312" pitchFamily="49" charset="-122"/>
              </a:rPr>
              <a:t>，按博弈论的术语来说，就是孔明的</a:t>
            </a:r>
            <a:r>
              <a:rPr lang="zh-CN" altLang="en-US" b="1" i="1" dirty="0">
                <a:solidFill>
                  <a:srgbClr val="FF0000"/>
                </a:solidFill>
                <a:ea typeface="楷体_GB2312" pitchFamily="49" charset="-122"/>
              </a:rPr>
              <a:t>理性程度</a:t>
            </a:r>
            <a:r>
              <a:rPr lang="zh-CN" altLang="en-US" dirty="0">
                <a:solidFill>
                  <a:srgbClr val="000000"/>
                </a:solidFill>
                <a:ea typeface="楷体_GB2312" pitchFamily="49" charset="-122"/>
              </a:rPr>
              <a:t>要比曹操高上一阶。孔明也知道曹操知道孔明的打算，于是令关羽正好在点火的华容道上等着曹操。</a:t>
            </a:r>
            <a:r>
              <a:rPr lang="en-US" altLang="zh-CN" dirty="0">
                <a:solidFill>
                  <a:srgbClr val="000000"/>
                </a:solidFill>
                <a:ea typeface="楷体_GB2312" pitchFamily="49" charset="-122"/>
              </a:rPr>
              <a:t>《</a:t>
            </a:r>
            <a:r>
              <a:rPr lang="zh-CN" altLang="en-US" b="1" i="1" dirty="0">
                <a:solidFill>
                  <a:srgbClr val="000000"/>
                </a:solidFill>
                <a:ea typeface="楷体_GB2312" pitchFamily="49" charset="-122"/>
              </a:rPr>
              <a:t>三国演义</a:t>
            </a:r>
            <a:r>
              <a:rPr lang="en-US" altLang="zh-CN" dirty="0">
                <a:solidFill>
                  <a:srgbClr val="000000"/>
                </a:solidFill>
                <a:ea typeface="楷体_GB2312" pitchFamily="49" charset="-122"/>
              </a:rPr>
              <a:t>》</a:t>
            </a:r>
            <a:r>
              <a:rPr lang="zh-CN" altLang="en-US" dirty="0">
                <a:solidFill>
                  <a:srgbClr val="000000"/>
                </a:solidFill>
                <a:ea typeface="楷体_GB2312" pitchFamily="49" charset="-122"/>
              </a:rPr>
              <a:t>中的这个故事很可能是作者编造的，因为在</a:t>
            </a:r>
            <a:r>
              <a:rPr lang="en-US" altLang="zh-CN" dirty="0">
                <a:solidFill>
                  <a:srgbClr val="000000"/>
                </a:solidFill>
                <a:ea typeface="楷体_GB2312" pitchFamily="49" charset="-122"/>
              </a:rPr>
              <a:t>《</a:t>
            </a:r>
            <a:r>
              <a:rPr lang="zh-CN" altLang="en-US" b="1" i="1" dirty="0">
                <a:solidFill>
                  <a:srgbClr val="000000"/>
                </a:solidFill>
                <a:ea typeface="楷体_GB2312" pitchFamily="49" charset="-122"/>
              </a:rPr>
              <a:t>三国志</a:t>
            </a:r>
            <a:r>
              <a:rPr lang="en-US" altLang="zh-CN" dirty="0">
                <a:solidFill>
                  <a:srgbClr val="000000"/>
                </a:solidFill>
                <a:ea typeface="楷体_GB2312" pitchFamily="49" charset="-122"/>
              </a:rPr>
              <a:t>》</a:t>
            </a:r>
            <a:r>
              <a:rPr lang="zh-CN" altLang="en-US" dirty="0">
                <a:solidFill>
                  <a:srgbClr val="000000"/>
                </a:solidFill>
                <a:ea typeface="楷体_GB2312" pitchFamily="49" charset="-122"/>
              </a:rPr>
              <a:t>中并无这一情节。这里，假设了曹操在智力上比孔明差一些，才有华容道上被关羽抓住，要不是关羽旧情难忘，曹操就死无葬身之地了</a:t>
            </a:r>
          </a:p>
        </p:txBody>
      </p:sp>
      <p:sp>
        <p:nvSpPr>
          <p:cNvPr id="4" name="灯片编号占位符 11">
            <a:extLst>
              <a:ext uri="{FF2B5EF4-FFF2-40B4-BE49-F238E27FC236}">
                <a16:creationId xmlns:a16="http://schemas.microsoft.com/office/drawing/2014/main" id="{B44234A7-9DE7-40BA-B90B-FC71D49916C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线形标注 2 10"/>
          <p:cNvSpPr/>
          <p:nvPr/>
        </p:nvSpPr>
        <p:spPr>
          <a:xfrm>
            <a:off x="3159125" y="2276872"/>
            <a:ext cx="2449513" cy="1152525"/>
          </a:xfrm>
          <a:prstGeom prst="borderCallout2">
            <a:avLst>
              <a:gd name="adj1" fmla="val 18750"/>
              <a:gd name="adj2" fmla="val -8333"/>
              <a:gd name="adj3" fmla="val 18750"/>
              <a:gd name="adj4" fmla="val -16667"/>
              <a:gd name="adj5" fmla="val 76622"/>
              <a:gd name="adj6" fmla="val -57411"/>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400" dirty="0">
                <a:latin typeface="宋体" panose="02010600030101010101" pitchFamily="2" charset="-122"/>
                <a:ea typeface="宋体" panose="02010600030101010101" pitchFamily="2" charset="-122"/>
              </a:rPr>
              <a:t>我知道曹操知道我知道</a:t>
            </a:r>
            <a:r>
              <a:rPr lang="en-US" altLang="zh-CN"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177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776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4.1.6 </a:t>
            </a:r>
            <a:r>
              <a:rPr lang="zh-CN" altLang="en-US" sz="2400" b="1" dirty="0">
                <a:latin typeface="黑体" panose="02010609060101010101" pitchFamily="49" charset="-122"/>
                <a:ea typeface="黑体" panose="02010609060101010101" pitchFamily="49" charset="-122"/>
              </a:rPr>
              <a:t>混合战略博弈</a:t>
            </a:r>
          </a:p>
        </p:txBody>
      </p:sp>
      <p:pic>
        <p:nvPicPr>
          <p:cNvPr id="117766"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1547191"/>
            <a:ext cx="707350" cy="71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7" name="矩形 2"/>
          <p:cNvSpPr>
            <a:spLocks noChangeArrowheads="1"/>
          </p:cNvSpPr>
          <p:nvPr/>
        </p:nvSpPr>
        <p:spPr bwMode="auto">
          <a:xfrm>
            <a:off x="2331045" y="1655341"/>
            <a:ext cx="2960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宋体" panose="02010600030101010101" pitchFamily="2" charset="-122"/>
                <a:ea typeface="宋体" panose="02010600030101010101" pitchFamily="2" charset="-122"/>
              </a:rPr>
              <a:t>曹操与孔明一样聪明</a:t>
            </a:r>
          </a:p>
        </p:txBody>
      </p:sp>
      <p:pic>
        <p:nvPicPr>
          <p:cNvPr id="117768" name="图片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675" y="2972618"/>
            <a:ext cx="1844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9"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2540570"/>
            <a:ext cx="233997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线形标注 2 11"/>
          <p:cNvSpPr/>
          <p:nvPr/>
        </p:nvSpPr>
        <p:spPr>
          <a:xfrm flipH="1">
            <a:off x="2843808" y="4268762"/>
            <a:ext cx="2447925" cy="1150938"/>
          </a:xfrm>
          <a:prstGeom prst="borderCallout2">
            <a:avLst>
              <a:gd name="adj1" fmla="val 18750"/>
              <a:gd name="adj2" fmla="val -8333"/>
              <a:gd name="adj3" fmla="val 18750"/>
              <a:gd name="adj4" fmla="val -16667"/>
              <a:gd name="adj5" fmla="val -26663"/>
              <a:gd name="adj6" fmla="val -44620"/>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400" dirty="0">
                <a:latin typeface="宋体" panose="02010600030101010101" pitchFamily="2" charset="-122"/>
                <a:ea typeface="宋体" panose="02010600030101010101" pitchFamily="2" charset="-122"/>
              </a:rPr>
              <a:t>我又知道孔明知道我知道孔明的打算</a:t>
            </a:r>
          </a:p>
        </p:txBody>
      </p:sp>
      <p:sp>
        <p:nvSpPr>
          <p:cNvPr id="2" name="矩形 1"/>
          <p:cNvSpPr/>
          <p:nvPr/>
        </p:nvSpPr>
        <p:spPr>
          <a:xfrm>
            <a:off x="161764" y="5445224"/>
            <a:ext cx="8820472" cy="1400383"/>
          </a:xfrm>
          <a:prstGeom prst="rect">
            <a:avLst/>
          </a:prstGeom>
        </p:spPr>
        <p:txBody>
          <a:bodyPr wrap="square">
            <a:spAutoFit/>
          </a:bodyPr>
          <a:lstStyle/>
          <a:p>
            <a:pPr algn="just" eaLnBrk="1" hangingPunct="1"/>
            <a:r>
              <a:rPr lang="en-US" altLang="zh-CN" sz="1700" dirty="0">
                <a:solidFill>
                  <a:srgbClr val="000000"/>
                </a:solidFill>
                <a:ea typeface="楷体_GB2312" pitchFamily="49" charset="-122"/>
              </a:rPr>
              <a:t> </a:t>
            </a:r>
            <a:r>
              <a:rPr lang="zh-CN" altLang="en-US" sz="1700" dirty="0">
                <a:solidFill>
                  <a:srgbClr val="000000"/>
                </a:solidFill>
                <a:ea typeface="楷体_GB2312" pitchFamily="49" charset="-122"/>
              </a:rPr>
              <a:t>但是，如果我们不假定曹操比孔明要笨一些，而是相反假定曹操与孔明</a:t>
            </a:r>
            <a:r>
              <a:rPr lang="zh-CN" altLang="en-US" sz="1700" b="1" i="1" dirty="0">
                <a:solidFill>
                  <a:srgbClr val="FF0000"/>
                </a:solidFill>
                <a:ea typeface="楷体_GB2312" pitchFamily="49" charset="-122"/>
              </a:rPr>
              <a:t>一样聪明</a:t>
            </a:r>
            <a:r>
              <a:rPr lang="zh-CN" altLang="en-US" sz="1700" dirty="0">
                <a:solidFill>
                  <a:srgbClr val="000000"/>
                </a:solidFill>
                <a:ea typeface="楷体_GB2312" pitchFamily="49" charset="-122"/>
              </a:rPr>
              <a:t>，则</a:t>
            </a:r>
            <a:r>
              <a:rPr lang="zh-CN" altLang="en-US" sz="1700" i="1" dirty="0">
                <a:solidFill>
                  <a:srgbClr val="0000FF"/>
                </a:solidFill>
                <a:ea typeface="楷体_GB2312" pitchFamily="49" charset="-122"/>
              </a:rPr>
              <a:t>曹操又知道孔明知道曹操知道孔明的打算</a:t>
            </a:r>
            <a:r>
              <a:rPr lang="zh-CN" altLang="en-US" sz="1700" dirty="0">
                <a:solidFill>
                  <a:srgbClr val="000000"/>
                </a:solidFill>
                <a:ea typeface="楷体_GB2312" pitchFamily="49" charset="-122"/>
              </a:rPr>
              <a:t>，曹操就会知道关羽在华容道上等着他呢？此时曹操就避开华容道走另一条路。但是，这还没有完，</a:t>
            </a:r>
            <a:r>
              <a:rPr lang="zh-CN" altLang="en-US" sz="1700" i="1" dirty="0">
                <a:solidFill>
                  <a:srgbClr val="0000FF"/>
                </a:solidFill>
                <a:ea typeface="楷体_GB2312" pitchFamily="49" charset="-122"/>
              </a:rPr>
              <a:t>因为若孔明知道曹操知道孔明知道</a:t>
            </a:r>
            <a:r>
              <a:rPr lang="en-US" altLang="zh-CN" sz="1700" i="1" dirty="0">
                <a:solidFill>
                  <a:srgbClr val="0000FF"/>
                </a:solidFill>
                <a:ea typeface="楷体_GB2312" pitchFamily="49" charset="-122"/>
              </a:rPr>
              <a:t>……</a:t>
            </a:r>
            <a:r>
              <a:rPr lang="zh-CN" altLang="en-US" sz="1700" i="1" dirty="0">
                <a:solidFill>
                  <a:srgbClr val="0000FF"/>
                </a:solidFill>
                <a:ea typeface="楷体_GB2312" pitchFamily="49" charset="-122"/>
              </a:rPr>
              <a:t>。</a:t>
            </a:r>
            <a:r>
              <a:rPr lang="zh-CN" altLang="en-US" sz="1700" dirty="0">
                <a:solidFill>
                  <a:srgbClr val="000000"/>
                </a:solidFill>
                <a:ea typeface="楷体_GB2312" pitchFamily="49" charset="-122"/>
              </a:rPr>
              <a:t>显然，最终的结果是曹操与孔明进行</a:t>
            </a:r>
            <a:r>
              <a:rPr lang="zh-CN" altLang="en-US" sz="1700" b="1" i="1" dirty="0">
                <a:solidFill>
                  <a:srgbClr val="FF0000"/>
                </a:solidFill>
                <a:ea typeface="楷体_GB2312" pitchFamily="49" charset="-122"/>
              </a:rPr>
              <a:t>混合战略博弈</a:t>
            </a:r>
            <a:r>
              <a:rPr lang="zh-CN" altLang="en-US" sz="1700" dirty="0">
                <a:solidFill>
                  <a:srgbClr val="000000"/>
                </a:solidFill>
                <a:ea typeface="楷体_GB2312" pitchFamily="49" charset="-122"/>
              </a:rPr>
              <a:t>，曹操随机地以</a:t>
            </a:r>
            <a:r>
              <a:rPr lang="en-US" altLang="zh-CN" sz="1700" dirty="0">
                <a:solidFill>
                  <a:srgbClr val="000000"/>
                </a:solidFill>
                <a:ea typeface="楷体_GB2312" pitchFamily="49" charset="-122"/>
              </a:rPr>
              <a:t>1/2</a:t>
            </a:r>
            <a:r>
              <a:rPr lang="zh-CN" altLang="en-US" sz="1700" dirty="0">
                <a:solidFill>
                  <a:srgbClr val="000000"/>
                </a:solidFill>
                <a:ea typeface="楷体_GB2312" pitchFamily="49" charset="-122"/>
              </a:rPr>
              <a:t>的概率选择走华容道和另一条路，孔明也以</a:t>
            </a:r>
            <a:r>
              <a:rPr lang="en-US" altLang="zh-CN" sz="1700" dirty="0">
                <a:solidFill>
                  <a:srgbClr val="000000"/>
                </a:solidFill>
                <a:ea typeface="楷体_GB2312" pitchFamily="49" charset="-122"/>
              </a:rPr>
              <a:t>1/2</a:t>
            </a:r>
            <a:r>
              <a:rPr lang="zh-CN" altLang="en-US" sz="1700" dirty="0">
                <a:solidFill>
                  <a:srgbClr val="000000"/>
                </a:solidFill>
                <a:ea typeface="楷体_GB2312" pitchFamily="49" charset="-122"/>
              </a:rPr>
              <a:t>的概率令关羽守华容道或另一条路。</a:t>
            </a:r>
            <a:endParaRPr lang="zh-CN" altLang="en-US" sz="1700" dirty="0"/>
          </a:p>
        </p:txBody>
      </p:sp>
      <p:sp>
        <p:nvSpPr>
          <p:cNvPr id="3" name="灯片编号占位符 11">
            <a:extLst>
              <a:ext uri="{FF2B5EF4-FFF2-40B4-BE49-F238E27FC236}">
                <a16:creationId xmlns:a16="http://schemas.microsoft.com/office/drawing/2014/main" id="{B8230CA1-0F11-4F9F-A02B-4ECB982B0E6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1981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981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4.1.6 </a:t>
            </a:r>
            <a:r>
              <a:rPr lang="zh-CN" altLang="en-US" sz="2400" b="1" dirty="0">
                <a:latin typeface="黑体" panose="02010609060101010101" pitchFamily="49" charset="-122"/>
                <a:ea typeface="黑体" panose="02010609060101010101" pitchFamily="49" charset="-122"/>
              </a:rPr>
              <a:t>混合战略博弈</a:t>
            </a:r>
          </a:p>
        </p:txBody>
      </p:sp>
      <p:sp>
        <p:nvSpPr>
          <p:cNvPr id="5" name="Rectangle 3"/>
          <p:cNvSpPr txBox="1">
            <a:spLocks noChangeArrowheads="1"/>
          </p:cNvSpPr>
          <p:nvPr/>
        </p:nvSpPr>
        <p:spPr bwMode="auto">
          <a:xfrm>
            <a:off x="2843808" y="3140968"/>
            <a:ext cx="5400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lnSpc>
                <a:spcPct val="80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于是，</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三国演义</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中的这一情节就应作如下改写：</a:t>
            </a:r>
          </a:p>
          <a:p>
            <a:pPr marL="574675" lvl="1" indent="-342900">
              <a:lnSpc>
                <a:spcPct val="8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“诸葛亮抛出一枚硬币，决定关羽是守华容道呢还是另一条道</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，而曹操也掷出一枚硬币，决定是走华容道呢还是走另一条路。”</a:t>
            </a:r>
          </a:p>
        </p:txBody>
      </p:sp>
      <p:pic>
        <p:nvPicPr>
          <p:cNvPr id="11981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850" y="2420938"/>
            <a:ext cx="19558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9717FDB3-A669-428B-9CB5-8926DFF01AD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218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186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4.1.7 </a:t>
            </a:r>
            <a:r>
              <a:rPr lang="zh-CN" altLang="en-US" sz="2400" b="1" dirty="0">
                <a:latin typeface="黑体" panose="02010609060101010101" pitchFamily="49" charset="-122"/>
                <a:ea typeface="黑体" panose="02010609060101010101" pitchFamily="49" charset="-122"/>
              </a:rPr>
              <a:t>博弈机制设计</a:t>
            </a:r>
          </a:p>
        </p:txBody>
      </p:sp>
      <p:sp>
        <p:nvSpPr>
          <p:cNvPr id="121861" name="矩形 3"/>
          <p:cNvSpPr>
            <a:spLocks noChangeArrowheads="1"/>
          </p:cNvSpPr>
          <p:nvPr/>
        </p:nvSpPr>
        <p:spPr bwMode="auto">
          <a:xfrm>
            <a:off x="1428825" y="2348880"/>
            <a:ext cx="6192688"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机制设计</a:t>
            </a:r>
            <a:endParaRPr lang="en-US" altLang="zh-CN" sz="2400" dirty="0">
              <a:latin typeface="宋体" panose="02010600030101010101" pitchFamily="2" charset="-122"/>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设计一套博弈的规则，令不同类型的人作出不同的选择</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尽管每个人的类型可能是隐藏的，别人观察不到，但他们所作出的不同选择却是可以观察到的。</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观察者可以通过观察不同人的选择而反过来推演出他们的真实类型。</a:t>
            </a:r>
          </a:p>
        </p:txBody>
      </p:sp>
      <p:sp>
        <p:nvSpPr>
          <p:cNvPr id="2" name="灯片编号占位符 11">
            <a:extLst>
              <a:ext uri="{FF2B5EF4-FFF2-40B4-BE49-F238E27FC236}">
                <a16:creationId xmlns:a16="http://schemas.microsoft.com/office/drawing/2014/main" id="{4F0CB440-C6C9-44EA-870F-D383520729C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239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390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4.1.7 </a:t>
            </a:r>
            <a:r>
              <a:rPr lang="zh-CN" altLang="en-US" sz="2400" b="1" dirty="0">
                <a:latin typeface="黑体" panose="02010609060101010101" pitchFamily="49" charset="-122"/>
                <a:ea typeface="黑体" panose="02010609060101010101" pitchFamily="49" charset="-122"/>
              </a:rPr>
              <a:t>博弈机制设计</a:t>
            </a:r>
          </a:p>
        </p:txBody>
      </p:sp>
      <p:pic>
        <p:nvPicPr>
          <p:cNvPr id="123909" name="Picture 4" descr="BD0777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275" y="1830388"/>
            <a:ext cx="1828800"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图片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5088" y="3501008"/>
            <a:ext cx="188277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图片 4"/>
          <p:cNvPicPr>
            <a:picLocks noChangeAspect="1"/>
          </p:cNvPicPr>
          <p:nvPr/>
        </p:nvPicPr>
        <p:blipFill rotWithShape="1">
          <a:blip r:embed="rId5" cstate="print">
            <a:extLst>
              <a:ext uri="{28A0092B-C50C-407E-A947-70E740481C1C}">
                <a14:useLocalDpi xmlns:a14="http://schemas.microsoft.com/office/drawing/2010/main" val="0"/>
              </a:ext>
            </a:extLst>
          </a:blip>
          <a:srcRect b="5057"/>
          <a:stretch/>
        </p:blipFill>
        <p:spPr bwMode="auto">
          <a:xfrm>
            <a:off x="7096125" y="3375919"/>
            <a:ext cx="1876425" cy="178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图片 9"/>
          <p:cNvPicPr>
            <a:picLocks noChangeAspect="1"/>
          </p:cNvPicPr>
          <p:nvPr/>
        </p:nvPicPr>
        <p:blipFill rotWithShape="1">
          <a:blip r:embed="rId6" cstate="print">
            <a:extLst>
              <a:ext uri="{28A0092B-C50C-407E-A947-70E740481C1C}">
                <a14:useLocalDpi xmlns:a14="http://schemas.microsoft.com/office/drawing/2010/main" val="0"/>
              </a:ext>
            </a:extLst>
          </a:blip>
          <a:srcRect b="8889"/>
          <a:stretch/>
        </p:blipFill>
        <p:spPr bwMode="auto">
          <a:xfrm>
            <a:off x="414338" y="3591819"/>
            <a:ext cx="1876425" cy="17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形标注 10"/>
          <p:cNvSpPr/>
          <p:nvPr/>
        </p:nvSpPr>
        <p:spPr>
          <a:xfrm>
            <a:off x="1918494" y="3460747"/>
            <a:ext cx="1404938" cy="936625"/>
          </a:xfrm>
          <a:prstGeom prst="wedgeEllipseCallou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dirty="0"/>
              <a:t>是我的孩子</a:t>
            </a:r>
          </a:p>
        </p:txBody>
      </p:sp>
      <p:sp>
        <p:nvSpPr>
          <p:cNvPr id="14" name="椭圆形标注 13"/>
          <p:cNvSpPr/>
          <p:nvPr/>
        </p:nvSpPr>
        <p:spPr>
          <a:xfrm flipH="1">
            <a:off x="6060326" y="3375919"/>
            <a:ext cx="1404937" cy="935037"/>
          </a:xfrm>
          <a:prstGeom prst="wedgeEllipseCallou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dirty="0"/>
              <a:t>明明是我的孩子</a:t>
            </a:r>
          </a:p>
        </p:txBody>
      </p:sp>
      <p:sp>
        <p:nvSpPr>
          <p:cNvPr id="15" name="椭圆形标注 14"/>
          <p:cNvSpPr/>
          <p:nvPr/>
        </p:nvSpPr>
        <p:spPr>
          <a:xfrm>
            <a:off x="3563888" y="1592494"/>
            <a:ext cx="1485900" cy="1149350"/>
          </a:xfrm>
          <a:prstGeom prst="wedgeEllipseCallou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dirty="0"/>
              <a:t>砍成两半，一人一半</a:t>
            </a:r>
          </a:p>
        </p:txBody>
      </p:sp>
      <p:sp>
        <p:nvSpPr>
          <p:cNvPr id="2" name="矩形 1"/>
          <p:cNvSpPr/>
          <p:nvPr/>
        </p:nvSpPr>
        <p:spPr>
          <a:xfrm>
            <a:off x="7788" y="5373684"/>
            <a:ext cx="9289032" cy="1477328"/>
          </a:xfrm>
          <a:prstGeom prst="rect">
            <a:avLst/>
          </a:prstGeom>
        </p:spPr>
        <p:txBody>
          <a:bodyPr wrap="square">
            <a:spAutoFit/>
          </a:bodyPr>
          <a:lstStyle/>
          <a:p>
            <a:pPr eaLnBrk="1" hangingPunct="1"/>
            <a:r>
              <a:rPr lang="zh-CN" altLang="en-US" dirty="0">
                <a:solidFill>
                  <a:srgbClr val="000000"/>
                </a:solidFill>
                <a:latin typeface="宋体" panose="02010600030101010101" pitchFamily="2" charset="-122"/>
              </a:rPr>
              <a:t>一次，两个女人为争夺一个婴儿争扯到所罗门王殿前，她们都说婴儿是自己的，请所罗门王作主。所罗门王稍加思考后作出决定：</a:t>
            </a:r>
            <a:r>
              <a:rPr lang="zh-CN" altLang="en-US" b="1" i="1" dirty="0">
                <a:solidFill>
                  <a:srgbClr val="0000FF"/>
                </a:solidFill>
                <a:latin typeface="宋体" panose="02010600030101010101" pitchFamily="2" charset="-122"/>
              </a:rPr>
              <a:t>将婴儿一刀劈为两段，两位妇人各得一半。</a:t>
            </a:r>
            <a:r>
              <a:rPr lang="zh-CN" altLang="en-US" dirty="0">
                <a:solidFill>
                  <a:srgbClr val="000000"/>
                </a:solidFill>
                <a:latin typeface="宋体" panose="02010600030101010101" pitchFamily="2" charset="-122"/>
              </a:rPr>
              <a:t>这时，其中一位妇人立即要求所罗门王将婴儿判给对方，并说婴儿不是自己的，应完整归还给另一位妇人，千万别将婴儿劈成两半。听罢这位妇人的求诉，所罗门王立即作出最终裁决</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婴儿是这位请求不杀婴儿的妇人的，应归于她。</a:t>
            </a:r>
          </a:p>
        </p:txBody>
      </p:sp>
      <p:sp>
        <p:nvSpPr>
          <p:cNvPr id="3" name="灯片编号占位符 11">
            <a:extLst>
              <a:ext uri="{FF2B5EF4-FFF2-40B4-BE49-F238E27FC236}">
                <a16:creationId xmlns:a16="http://schemas.microsoft.com/office/drawing/2014/main" id="{A44DBAE8-50EA-441F-AC48-A3032B6AB76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4.1 </a:t>
            </a:r>
            <a:r>
              <a:rPr lang="zh-CN" altLang="en-US" sz="3600" dirty="0">
                <a:latin typeface="黑体" panose="02010609060101010101" pitchFamily="49" charset="-122"/>
                <a:ea typeface="黑体" panose="02010609060101010101" pitchFamily="49" charset="-122"/>
              </a:rPr>
              <a:t>博弈论基础</a:t>
            </a:r>
          </a:p>
        </p:txBody>
      </p:sp>
      <p:sp>
        <p:nvSpPr>
          <p:cNvPr id="1741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741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cxnSp>
        <p:nvCxnSpPr>
          <p:cNvPr id="8" name="直接连接符 7"/>
          <p:cNvCxnSpPr/>
          <p:nvPr/>
        </p:nvCxnSpPr>
        <p:spPr>
          <a:xfrm>
            <a:off x="1403350" y="4486275"/>
            <a:ext cx="2232025" cy="5270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414"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550" y="2646363"/>
            <a:ext cx="164465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0588" y="4113213"/>
            <a:ext cx="164465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2420938"/>
            <a:ext cx="3416300"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789238"/>
            <a:ext cx="247015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文本框 12"/>
          <p:cNvSpPr txBox="1">
            <a:spLocks noChangeArrowheads="1"/>
          </p:cNvSpPr>
          <p:nvPr/>
        </p:nvSpPr>
        <p:spPr bwMode="auto">
          <a:xfrm>
            <a:off x="411163" y="2997200"/>
            <a:ext cx="3508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a:latin typeface="Arial" panose="020B0604020202020204" pitchFamily="34" charset="0"/>
                <a:ea typeface="宋体" panose="02010600030101010101" pitchFamily="2" charset="-122"/>
              </a:rPr>
              <a:t>甲</a:t>
            </a:r>
          </a:p>
        </p:txBody>
      </p:sp>
      <p:sp>
        <p:nvSpPr>
          <p:cNvPr id="17419" name="文本框 13"/>
          <p:cNvSpPr txBox="1">
            <a:spLocks noChangeArrowheads="1"/>
          </p:cNvSpPr>
          <p:nvPr/>
        </p:nvSpPr>
        <p:spPr bwMode="auto">
          <a:xfrm>
            <a:off x="455613" y="4429125"/>
            <a:ext cx="349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a:latin typeface="Arial" panose="020B0604020202020204" pitchFamily="34" charset="0"/>
                <a:ea typeface="宋体" panose="02010600030101010101" pitchFamily="2" charset="-122"/>
              </a:rPr>
              <a:t>乙</a:t>
            </a:r>
          </a:p>
        </p:txBody>
      </p:sp>
      <p:sp>
        <p:nvSpPr>
          <p:cNvPr id="17420" name="矩形 1"/>
          <p:cNvSpPr>
            <a:spLocks noChangeArrowheads="1"/>
          </p:cNvSpPr>
          <p:nvPr/>
        </p:nvSpPr>
        <p:spPr bwMode="auto">
          <a:xfrm>
            <a:off x="411163" y="1766888"/>
            <a:ext cx="1762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囚徒困境</a:t>
            </a:r>
          </a:p>
        </p:txBody>
      </p:sp>
      <p:sp>
        <p:nvSpPr>
          <p:cNvPr id="2" name="灯片编号占位符 11">
            <a:extLst>
              <a:ext uri="{FF2B5EF4-FFF2-40B4-BE49-F238E27FC236}">
                <a16:creationId xmlns:a16="http://schemas.microsoft.com/office/drawing/2014/main" id="{20F8DC67-601C-4E76-96C2-07A9A1419E3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259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59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4.1.7 </a:t>
            </a:r>
            <a:r>
              <a:rPr lang="zh-CN" altLang="en-US" sz="2400" b="1" dirty="0">
                <a:latin typeface="黑体" panose="02010609060101010101" pitchFamily="49" charset="-122"/>
                <a:ea typeface="黑体" panose="02010609060101010101" pitchFamily="49" charset="-122"/>
              </a:rPr>
              <a:t>博弈机制设计</a:t>
            </a:r>
          </a:p>
        </p:txBody>
      </p:sp>
      <p:sp>
        <p:nvSpPr>
          <p:cNvPr id="125957" name="文本框 1"/>
          <p:cNvSpPr txBox="1">
            <a:spLocks noChangeArrowheads="1"/>
          </p:cNvSpPr>
          <p:nvPr/>
        </p:nvSpPr>
        <p:spPr bwMode="auto">
          <a:xfrm>
            <a:off x="971600" y="2262613"/>
            <a:ext cx="63373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请设计一个机制，使得两个人可以公平的分一个月饼（机制不涉及如何具体分月饼）</a:t>
            </a:r>
          </a:p>
        </p:txBody>
      </p:sp>
      <p:pic>
        <p:nvPicPr>
          <p:cNvPr id="12595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34290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F1DC0912-3E78-43F5-BE0F-CF9FA65F5DB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第四章  博弈论与无线网安全</a:t>
            </a:r>
            <a:endParaRPr lang="zh-CN" altLang="en-US" sz="4000" dirty="0">
              <a:latin typeface="黑体" panose="02010609060101010101" pitchFamily="49" charset="-122"/>
              <a:ea typeface="黑体" panose="02010609060101010101" pitchFamily="49" charset="-122"/>
            </a:endParaRPr>
          </a:p>
        </p:txBody>
      </p:sp>
      <p:grpSp>
        <p:nvGrpSpPr>
          <p:cNvPr id="37" name="组合 1"/>
          <p:cNvGrpSpPr>
            <a:grpSpLocks/>
          </p:cNvGrpSpPr>
          <p:nvPr/>
        </p:nvGrpSpPr>
        <p:grpSpPr bwMode="auto">
          <a:xfrm>
            <a:off x="2286000" y="1661040"/>
            <a:ext cx="4724400" cy="1044575"/>
            <a:chOff x="2286000" y="2889056"/>
            <a:chExt cx="4724400" cy="1044000"/>
          </a:xfrm>
        </p:grpSpPr>
        <p:sp>
          <p:nvSpPr>
            <p:cNvPr id="38"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9"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0"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博弈论基础</a:t>
              </a:r>
            </a:p>
          </p:txBody>
        </p:sp>
        <p:sp>
          <p:nvSpPr>
            <p:cNvPr id="41"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a:solidFill>
                    <a:schemeClr val="bg1"/>
                  </a:solidFill>
                  <a:latin typeface="Arial" panose="020B0604020202020204" pitchFamily="34" charset="0"/>
                </a:rPr>
                <a:t>4.1</a:t>
              </a:r>
              <a:endParaRPr lang="en-US" altLang="zh-CN" sz="2400" b="1" dirty="0">
                <a:solidFill>
                  <a:schemeClr val="bg1"/>
                </a:solidFill>
                <a:latin typeface="Arial" panose="020B0604020202020204" pitchFamily="34" charset="0"/>
              </a:endParaRPr>
            </a:p>
          </p:txBody>
        </p:sp>
      </p:grpSp>
      <p:grpSp>
        <p:nvGrpSpPr>
          <p:cNvPr id="42" name="组合 1"/>
          <p:cNvGrpSpPr>
            <a:grpSpLocks/>
          </p:cNvGrpSpPr>
          <p:nvPr/>
        </p:nvGrpSpPr>
        <p:grpSpPr bwMode="auto">
          <a:xfrm>
            <a:off x="2312361" y="3058770"/>
            <a:ext cx="4698039" cy="1044575"/>
            <a:chOff x="2286000" y="2889056"/>
            <a:chExt cx="4923935" cy="1044000"/>
          </a:xfrm>
        </p:grpSpPr>
        <p:sp>
          <p:nvSpPr>
            <p:cNvPr id="43"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6999" y="2993129"/>
              <a:ext cx="4542936"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4"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5"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303640" y="3091359"/>
              <a:ext cx="36804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rgbClr val="FFFF00"/>
                  </a:solidFill>
                  <a:effectLst>
                    <a:outerShdw blurRad="38100" dist="38100" dir="2700000" algn="tl">
                      <a:srgbClr val="000000">
                        <a:alpha val="43137"/>
                      </a:srgbClr>
                    </a:outerShdw>
                  </a:effectLst>
                  <a:latin typeface="Arial" panose="020B0604020202020204" pitchFamily="34" charset="0"/>
                </a:rPr>
                <a:t>网络主动防御机制</a:t>
              </a:r>
            </a:p>
          </p:txBody>
        </p:sp>
        <p:sp>
          <p:nvSpPr>
            <p:cNvPr id="46"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489756" y="3178974"/>
              <a:ext cx="642127"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4.2</a:t>
              </a:r>
            </a:p>
          </p:txBody>
        </p:sp>
      </p:grpSp>
      <p:grpSp>
        <p:nvGrpSpPr>
          <p:cNvPr id="47" name="组合 1"/>
          <p:cNvGrpSpPr>
            <a:grpSpLocks/>
          </p:cNvGrpSpPr>
          <p:nvPr/>
        </p:nvGrpSpPr>
        <p:grpSpPr bwMode="auto">
          <a:xfrm>
            <a:off x="2316127" y="4400649"/>
            <a:ext cx="4694273" cy="1044575"/>
            <a:chOff x="2286000" y="2889056"/>
            <a:chExt cx="4694273" cy="1044000"/>
          </a:xfrm>
        </p:grpSpPr>
        <p:sp>
          <p:nvSpPr>
            <p:cNvPr id="48"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13273"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9"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0"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743924"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smtClean="0">
                  <a:solidFill>
                    <a:schemeClr val="bg1"/>
                  </a:solidFill>
                  <a:effectLst>
                    <a:outerShdw blurRad="38100" dist="38100" dir="2700000" algn="tl">
                      <a:srgbClr val="000000">
                        <a:alpha val="43137"/>
                      </a:srgbClr>
                    </a:outerShdw>
                  </a:effectLst>
                  <a:latin typeface="Arial" panose="020B0604020202020204" pitchFamily="34" charset="0"/>
                </a:rPr>
                <a:t>演化</a:t>
              </a: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博弈论</a:t>
              </a:r>
              <a:endParaRPr lang="zh-CN" altLang="en-US" b="1" dirty="0">
                <a:solidFill>
                  <a:schemeClr val="bg1"/>
                </a:solidFill>
                <a:effectLst>
                  <a:outerShdw blurRad="38100" dist="38100" dir="2700000" algn="tl">
                    <a:srgbClr val="000000">
                      <a:alpha val="43137"/>
                    </a:srgbClr>
                  </a:outerShdw>
                </a:effectLst>
                <a:latin typeface="Arial" panose="020B0604020202020204" pitchFamily="34" charset="0"/>
              </a:endParaRPr>
            </a:p>
          </p:txBody>
        </p:sp>
        <p:sp>
          <p:nvSpPr>
            <p:cNvPr id="51"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4.3</a:t>
              </a:r>
            </a:p>
          </p:txBody>
        </p:sp>
      </p:grpSp>
      <p:sp>
        <p:nvSpPr>
          <p:cNvPr id="2" name="灯片编号占位符 11">
            <a:extLst>
              <a:ext uri="{FF2B5EF4-FFF2-40B4-BE49-F238E27FC236}">
                <a16:creationId xmlns:a16="http://schemas.microsoft.com/office/drawing/2014/main" id="{97AE359D-F8FB-4DD1-A8AE-DF151B297D5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87363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290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90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4.2.1 </a:t>
            </a:r>
            <a:r>
              <a:rPr lang="zh-CN" altLang="en-US" sz="2400" b="1" dirty="0">
                <a:latin typeface="黑体" panose="02010609060101010101" pitchFamily="49" charset="-122"/>
                <a:ea typeface="黑体" panose="02010609060101010101" pitchFamily="49" charset="-122"/>
              </a:rPr>
              <a:t>背景及相关工作</a:t>
            </a:r>
          </a:p>
        </p:txBody>
      </p:sp>
      <p:sp>
        <p:nvSpPr>
          <p:cNvPr id="8" name="矩形 3"/>
          <p:cNvSpPr>
            <a:spLocks noChangeArrowheads="1"/>
          </p:cNvSpPr>
          <p:nvPr/>
        </p:nvSpPr>
        <p:spPr bwMode="auto">
          <a:xfrm>
            <a:off x="941183" y="2636912"/>
            <a:ext cx="799288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研究背景</a:t>
            </a:r>
            <a:endParaRPr lang="en-US" altLang="zh-CN" sz="2400" dirty="0">
              <a:latin typeface="宋体" panose="02010600030101010101" pitchFamily="2" charset="-122"/>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大量的微型、低成本和低功耗的传感器节点</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具有多跳、自组织和分布式等特点</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部署在一个相对开放的不安全的环境中</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传感器节点自身的能量、计算以及存储能力等条件的限制</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假冒的节点和恶意的数据、拒绝服务、路由攻击</a:t>
            </a:r>
            <a:endParaRPr lang="en-US" altLang="zh-CN" sz="2200"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zh-CN" altLang="en-US"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9B8E011A-6896-4F60-A0D1-8B1291B1E6A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310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107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4.2.1</a:t>
            </a:r>
            <a:r>
              <a:rPr lang="zh-CN" altLang="en-US" sz="2400" b="1" dirty="0">
                <a:latin typeface="黑体" panose="02010609060101010101" pitchFamily="49" charset="-122"/>
                <a:ea typeface="黑体" panose="02010609060101010101" pitchFamily="49" charset="-122"/>
              </a:rPr>
              <a:t>背景及相关工作</a:t>
            </a:r>
          </a:p>
        </p:txBody>
      </p:sp>
      <p:sp>
        <p:nvSpPr>
          <p:cNvPr id="8" name="矩形 3"/>
          <p:cNvSpPr>
            <a:spLocks noChangeArrowheads="1"/>
          </p:cNvSpPr>
          <p:nvPr/>
        </p:nvSpPr>
        <p:spPr bwMode="auto">
          <a:xfrm>
            <a:off x="442913" y="1433513"/>
            <a:ext cx="8258175"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相关工作</a:t>
            </a:r>
            <a:endParaRPr lang="en-US" altLang="zh-CN" sz="2400" dirty="0">
              <a:latin typeface="宋体" panose="02010600030101010101" pitchFamily="2" charset="-122"/>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无线传感器网络安全防御相关工作</a:t>
            </a:r>
            <a:endParaRPr lang="en-US" altLang="zh-CN" sz="2200" dirty="0">
              <a:latin typeface="Arial" panose="020B0604020202020204" pitchFamily="34" charset="0"/>
              <a:ea typeface="宋体" panose="02010600030101010101" pitchFamily="2" charset="-122"/>
            </a:endParaRPr>
          </a:p>
          <a:p>
            <a:pPr marL="810900" lvl="3">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无线传感器网络易于遭受传感器节点的物理操纵、传感器信息的窃听、拒绝服务攻击以及私有信息的泄露等多种威胁和攻击</a:t>
            </a: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zh-CN" altLang="en-US" dirty="0">
              <a:latin typeface="Arial" panose="020B0604020202020204" pitchFamily="34" charset="0"/>
              <a:ea typeface="宋体" panose="02010600030101010101" pitchFamily="2" charset="-122"/>
            </a:endParaRPr>
          </a:p>
        </p:txBody>
      </p:sp>
      <p:pic>
        <p:nvPicPr>
          <p:cNvPr id="13107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838" y="2820988"/>
            <a:ext cx="4640262" cy="407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文本框 3"/>
          <p:cNvSpPr txBox="1">
            <a:spLocks noChangeArrowheads="1"/>
          </p:cNvSpPr>
          <p:nvPr/>
        </p:nvSpPr>
        <p:spPr bwMode="auto">
          <a:xfrm>
            <a:off x="5661025" y="4440238"/>
            <a:ext cx="23764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无线传感器网络攻击分类</a:t>
            </a:r>
          </a:p>
        </p:txBody>
      </p:sp>
      <p:sp>
        <p:nvSpPr>
          <p:cNvPr id="2" name="灯片编号占位符 11">
            <a:extLst>
              <a:ext uri="{FF2B5EF4-FFF2-40B4-BE49-F238E27FC236}">
                <a16:creationId xmlns:a16="http://schemas.microsoft.com/office/drawing/2014/main" id="{F4FCE3D3-3F06-4881-A2FF-28AF0EF2549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35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51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4.2.2 </a:t>
            </a:r>
            <a:r>
              <a:rPr lang="zh-CN" altLang="en-US" sz="2400" b="1" dirty="0">
                <a:latin typeface="黑体" panose="02010609060101010101" pitchFamily="49" charset="-122"/>
                <a:ea typeface="黑体" panose="02010609060101010101" pitchFamily="49" charset="-122"/>
              </a:rPr>
              <a:t>无线传感器网络中安全问题的博弈模型</a:t>
            </a:r>
          </a:p>
        </p:txBody>
      </p:sp>
      <p:sp>
        <p:nvSpPr>
          <p:cNvPr id="135173" name="矩形 3"/>
          <p:cNvSpPr>
            <a:spLocks noChangeArrowheads="1"/>
          </p:cNvSpPr>
          <p:nvPr/>
        </p:nvSpPr>
        <p:spPr bwMode="auto">
          <a:xfrm>
            <a:off x="726133" y="2223827"/>
            <a:ext cx="6779765"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博弈模型一般由三个基本要素组成</a:t>
            </a:r>
            <a:endParaRPr lang="en-US" altLang="zh-CN" sz="2400" dirty="0">
              <a:latin typeface="宋体" panose="02010600030101010101" pitchFamily="2" charset="-122"/>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参与者</a:t>
            </a: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策略空间</a:t>
            </a: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支付函数</a:t>
            </a:r>
            <a:endParaRPr lang="en-US" altLang="zh-CN" sz="2200" dirty="0">
              <a:latin typeface="Arial" panose="020B0604020202020204" pitchFamily="34" charset="0"/>
              <a:ea typeface="宋体" panose="02010600030101010101" pitchFamily="2" charset="-122"/>
            </a:endParaRPr>
          </a:p>
          <a:p>
            <a:pPr>
              <a:spcBef>
                <a:spcPct val="0"/>
              </a:spcBef>
              <a:buFontTx/>
              <a:buNone/>
            </a:pPr>
            <a:endParaRPr lang="zh-CN" altLang="en-US" sz="2400" dirty="0">
              <a:latin typeface="Arial" panose="020B0604020202020204" pitchFamily="34" charset="0"/>
              <a:ea typeface="宋体" panose="02010600030101010101" pitchFamily="2" charset="-122"/>
            </a:endParaRPr>
          </a:p>
        </p:txBody>
      </p:sp>
      <p:graphicFrame>
        <p:nvGraphicFramePr>
          <p:cNvPr id="12" name="图示 11"/>
          <p:cNvGraphicFramePr/>
          <p:nvPr>
            <p:extLst>
              <p:ext uri="{D42A27DB-BD31-4B8C-83A1-F6EECF244321}">
                <p14:modId xmlns:p14="http://schemas.microsoft.com/office/powerpoint/2010/main" val="3434583215"/>
              </p:ext>
            </p:extLst>
          </p:nvPr>
        </p:nvGraphicFramePr>
        <p:xfrm>
          <a:off x="3822552" y="3006789"/>
          <a:ext cx="5087888" cy="3446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5175" name="文本框 3"/>
          <p:cNvSpPr txBox="1">
            <a:spLocks noChangeArrowheads="1"/>
          </p:cNvSpPr>
          <p:nvPr/>
        </p:nvSpPr>
        <p:spPr bwMode="auto">
          <a:xfrm>
            <a:off x="7667625" y="3366705"/>
            <a:ext cx="10810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博弈模型</a:t>
            </a:r>
          </a:p>
        </p:txBody>
      </p:sp>
      <p:sp>
        <p:nvSpPr>
          <p:cNvPr id="2" name="灯片编号占位符 11">
            <a:extLst>
              <a:ext uri="{FF2B5EF4-FFF2-40B4-BE49-F238E27FC236}">
                <a16:creationId xmlns:a16="http://schemas.microsoft.com/office/drawing/2014/main" id="{C500E7BA-20BB-4F66-B831-8AA4FB08777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35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51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4.2.2 </a:t>
            </a:r>
            <a:r>
              <a:rPr lang="zh-CN" altLang="en-US" sz="2400" b="1" dirty="0">
                <a:latin typeface="黑体" panose="02010609060101010101" pitchFamily="49" charset="-122"/>
                <a:ea typeface="黑体" panose="02010609060101010101" pitchFamily="49" charset="-122"/>
              </a:rPr>
              <a:t>无线传感器网络中安全问题的博弈模型</a:t>
            </a:r>
          </a:p>
        </p:txBody>
      </p:sp>
      <p:sp>
        <p:nvSpPr>
          <p:cNvPr id="8" name="矩形 7"/>
          <p:cNvSpPr/>
          <p:nvPr/>
        </p:nvSpPr>
        <p:spPr>
          <a:xfrm>
            <a:off x="139807" y="1731963"/>
            <a:ext cx="8864386" cy="4832092"/>
          </a:xfrm>
          <a:prstGeom prst="rect">
            <a:avLst/>
          </a:prstGeom>
        </p:spPr>
        <p:txBody>
          <a:bodyPr wrap="square">
            <a:spAutoFit/>
          </a:bodyPr>
          <a:lstStyle/>
          <a:p>
            <a:r>
              <a:rPr lang="en-US" altLang="zh-CN" sz="2200" dirty="0"/>
              <a:t>1. </a:t>
            </a:r>
            <a:r>
              <a:rPr lang="zh-CN" altLang="en-US" sz="2200" dirty="0">
                <a:latin typeface="HiddenHorzOCR"/>
              </a:rPr>
              <a:t>参与者</a:t>
            </a:r>
          </a:p>
          <a:p>
            <a:r>
              <a:rPr lang="zh-CN" altLang="en-US" sz="2200" dirty="0">
                <a:latin typeface="HiddenHorzOCR"/>
              </a:rPr>
              <a:t>我们将无线传感器网络中博弈的参与者抽象为两类不同的群体：</a:t>
            </a:r>
            <a:endParaRPr lang="en-US" altLang="zh-CN" sz="2200" dirty="0">
              <a:latin typeface="HiddenHorzOCR"/>
            </a:endParaRPr>
          </a:p>
          <a:p>
            <a:pPr marL="540000" indent="-342900">
              <a:buFont typeface="Arial" panose="020B0604020202020204" pitchFamily="34" charset="0"/>
              <a:buChar char="•"/>
            </a:pPr>
            <a:r>
              <a:rPr lang="zh-CN" altLang="en-US" sz="2200" dirty="0">
                <a:latin typeface="HiddenHorzOCR"/>
              </a:rPr>
              <a:t>具有防御能力的参与者，记为</a:t>
            </a:r>
            <a:r>
              <a:rPr lang="en-US" altLang="zh-CN" sz="2200" dirty="0">
                <a:latin typeface="HiddenHorzOCR"/>
              </a:rPr>
              <a:t>Defender</a:t>
            </a:r>
          </a:p>
          <a:p>
            <a:pPr marL="540000" indent="-342900">
              <a:buFont typeface="Arial" panose="020B0604020202020204" pitchFamily="34" charset="0"/>
              <a:buChar char="•"/>
            </a:pPr>
            <a:r>
              <a:rPr lang="zh-CN" altLang="en-US" sz="2200" dirty="0">
                <a:latin typeface="HiddenHorzOCR"/>
              </a:rPr>
              <a:t>许多攻击者组成的群体，记为</a:t>
            </a:r>
            <a:r>
              <a:rPr lang="en-US" altLang="zh-CN" sz="2200" dirty="0">
                <a:latin typeface="HiddenHorzOCR"/>
              </a:rPr>
              <a:t>Attacker</a:t>
            </a:r>
          </a:p>
          <a:p>
            <a:pPr marL="540000" indent="-342900">
              <a:buFont typeface="Arial" panose="020B0604020202020204" pitchFamily="34" charset="0"/>
              <a:buChar char="•"/>
            </a:pPr>
            <a:r>
              <a:rPr lang="zh-CN" altLang="en-US" sz="2200" dirty="0">
                <a:latin typeface="HiddenHorzOCR"/>
              </a:rPr>
              <a:t>那么博弈的参与</a:t>
            </a:r>
            <a:r>
              <a:rPr lang="zh-CN" altLang="sv-SE" sz="2200" dirty="0">
                <a:latin typeface="HiddenHorzOCR"/>
              </a:rPr>
              <a:t>者集合就是</a:t>
            </a:r>
            <a:r>
              <a:rPr lang="sv-SE" altLang="zh-CN" sz="2200" dirty="0">
                <a:latin typeface="HiddenHorzOCR"/>
              </a:rPr>
              <a:t>{Defender, Attacker} </a:t>
            </a:r>
            <a:endParaRPr lang="en-US" altLang="zh-CN" sz="2200" dirty="0">
              <a:latin typeface="HiddenHorzOCR"/>
            </a:endParaRPr>
          </a:p>
          <a:p>
            <a:r>
              <a:rPr lang="en-US" altLang="zh-CN" sz="2200" dirty="0">
                <a:latin typeface="Times New Roman" panose="02020603050405020304" pitchFamily="18" charset="0"/>
              </a:rPr>
              <a:t>2. </a:t>
            </a:r>
            <a:r>
              <a:rPr lang="zh-CN" altLang="en-US" sz="2200" dirty="0">
                <a:latin typeface="HiddenHorzOCR"/>
              </a:rPr>
              <a:t>策略空间</a:t>
            </a:r>
          </a:p>
          <a:p>
            <a:r>
              <a:rPr lang="zh-CN" altLang="en-US" sz="2200" dirty="0">
                <a:latin typeface="HiddenHorzOCR"/>
              </a:rPr>
              <a:t>出于对自身的能耗、带宽、存储能力等的考虑，无线传感器节点会选择不部署安全措施和部署安全措施两种策略</a:t>
            </a:r>
            <a:endParaRPr lang="en-US" altLang="zh-CN" sz="2200" dirty="0">
              <a:latin typeface="HiddenHorzOCR"/>
            </a:endParaRPr>
          </a:p>
          <a:p>
            <a:pPr marL="540000" indent="-342900">
              <a:buFont typeface="Arial" panose="020B0604020202020204" pitchFamily="34" charset="0"/>
              <a:buChar char="•"/>
            </a:pPr>
            <a:r>
              <a:rPr lang="en-US" altLang="zh-CN" sz="2200" dirty="0">
                <a:latin typeface="HiddenHorzOCR"/>
              </a:rPr>
              <a:t>Defender</a:t>
            </a:r>
            <a:r>
              <a:rPr lang="zh-CN" altLang="en-US" sz="2200" dirty="0">
                <a:latin typeface="HiddenHorzOCR"/>
              </a:rPr>
              <a:t>策略空间为</a:t>
            </a:r>
            <a:r>
              <a:rPr lang="en-US" altLang="zh-CN" sz="2200" dirty="0">
                <a:latin typeface="HiddenHorzOCR"/>
              </a:rPr>
              <a:t>S</a:t>
            </a:r>
            <a:r>
              <a:rPr lang="en-US" altLang="zh-CN" sz="2200" baseline="-25000" dirty="0">
                <a:latin typeface="HiddenHorzOCR"/>
              </a:rPr>
              <a:t>D</a:t>
            </a:r>
            <a:r>
              <a:rPr lang="en-US" altLang="zh-CN" sz="2200" dirty="0">
                <a:latin typeface="HiddenHorzOCR"/>
              </a:rPr>
              <a:t>=</a:t>
            </a:r>
            <a:r>
              <a:rPr lang="zh-CN" altLang="en-US" sz="2200" dirty="0">
                <a:latin typeface="HiddenHorzOCR"/>
              </a:rPr>
              <a:t>（部署安全措施，不部署安全措施）</a:t>
            </a:r>
            <a:endParaRPr lang="en-US" altLang="zh-CN" sz="2200" dirty="0">
              <a:latin typeface="HiddenHorzOCR"/>
            </a:endParaRPr>
          </a:p>
          <a:p>
            <a:pPr marL="540000" indent="-342900">
              <a:buFont typeface="Arial" panose="020B0604020202020204" pitchFamily="34" charset="0"/>
              <a:buChar char="•"/>
            </a:pPr>
            <a:r>
              <a:rPr lang="en-US" altLang="zh-CN" sz="2200" dirty="0">
                <a:latin typeface="HiddenHorzOCR"/>
              </a:rPr>
              <a:t>Attacker</a:t>
            </a:r>
            <a:r>
              <a:rPr lang="zh-CN" altLang="en-US" sz="2200" dirty="0">
                <a:latin typeface="HiddenHorzOCR"/>
              </a:rPr>
              <a:t>的策略空间为</a:t>
            </a:r>
            <a:r>
              <a:rPr lang="en-US" altLang="zh-CN" sz="2200" dirty="0">
                <a:latin typeface="HiddenHorzOCR"/>
              </a:rPr>
              <a:t>S</a:t>
            </a:r>
            <a:r>
              <a:rPr lang="en-US" altLang="zh-CN" sz="2200" baseline="-25000" dirty="0">
                <a:latin typeface="HiddenHorzOCR"/>
              </a:rPr>
              <a:t>A</a:t>
            </a:r>
            <a:r>
              <a:rPr lang="en-US" altLang="zh-CN" sz="2200" dirty="0">
                <a:latin typeface="HiddenHorzOCR"/>
              </a:rPr>
              <a:t>=(</a:t>
            </a:r>
            <a:r>
              <a:rPr lang="zh-CN" altLang="en-US" sz="2200" dirty="0">
                <a:latin typeface="HiddenHorzOCR"/>
              </a:rPr>
              <a:t>攻击，不攻击</a:t>
            </a:r>
            <a:r>
              <a:rPr lang="en-US" altLang="zh-CN" sz="2200" dirty="0">
                <a:latin typeface="HiddenHorzOCR"/>
              </a:rPr>
              <a:t>)</a:t>
            </a:r>
            <a:r>
              <a:rPr lang="zh-CN" altLang="en-US" sz="2200" dirty="0">
                <a:latin typeface="HiddenHorzOCR"/>
              </a:rPr>
              <a:t>。</a:t>
            </a:r>
          </a:p>
          <a:p>
            <a:r>
              <a:rPr lang="en-US" altLang="zh-CN" sz="2200" dirty="0"/>
              <a:t>3. </a:t>
            </a:r>
            <a:r>
              <a:rPr lang="zh-CN" altLang="en-US" sz="2200" dirty="0"/>
              <a:t>支付函数</a:t>
            </a:r>
          </a:p>
          <a:p>
            <a:r>
              <a:rPr lang="zh-CN" altLang="en-US" sz="2200" dirty="0"/>
              <a:t>对于</a:t>
            </a:r>
            <a:r>
              <a:rPr lang="en-US" altLang="zh-CN" sz="2200" dirty="0"/>
              <a:t>Defender, </a:t>
            </a:r>
            <a:r>
              <a:rPr lang="zh-CN" altLang="en-US" sz="2200" dirty="0"/>
              <a:t>定义它的支付函数为</a:t>
            </a:r>
            <a:r>
              <a:rPr lang="en-US" altLang="zh-CN" sz="2200" dirty="0"/>
              <a:t>U</a:t>
            </a:r>
            <a:r>
              <a:rPr lang="en-US" altLang="zh-CN" sz="2200" baseline="-25000" dirty="0"/>
              <a:t>D</a:t>
            </a:r>
            <a:r>
              <a:rPr lang="en-US" altLang="zh-CN" sz="2200" dirty="0"/>
              <a:t>, </a:t>
            </a:r>
            <a:r>
              <a:rPr lang="zh-CN" altLang="en-US" sz="2200" dirty="0"/>
              <a:t>对于</a:t>
            </a:r>
            <a:r>
              <a:rPr lang="en-US" altLang="zh-CN" sz="2200" dirty="0"/>
              <a:t>Attacker, </a:t>
            </a:r>
            <a:r>
              <a:rPr lang="zh-CN" altLang="en-US" sz="2200" dirty="0"/>
              <a:t>定义它的支付函数为</a:t>
            </a:r>
            <a:r>
              <a:rPr lang="en-US" altLang="zh-CN" sz="2200" dirty="0"/>
              <a:t>U</a:t>
            </a:r>
            <a:r>
              <a:rPr lang="en-US" altLang="zh-CN" sz="2200" baseline="-25000" dirty="0"/>
              <a:t>A</a:t>
            </a:r>
            <a:r>
              <a:rPr lang="zh-CN" altLang="en-US" sz="2200" dirty="0"/>
              <a:t>。现在根据无线传感器网络的特点，对攻防双方的收益参数进行如下定义：</a:t>
            </a:r>
          </a:p>
        </p:txBody>
      </p:sp>
      <p:sp>
        <p:nvSpPr>
          <p:cNvPr id="2" name="灯片编号占位符 11">
            <a:extLst>
              <a:ext uri="{FF2B5EF4-FFF2-40B4-BE49-F238E27FC236}">
                <a16:creationId xmlns:a16="http://schemas.microsoft.com/office/drawing/2014/main" id="{6CFB6707-13F1-46BD-B93B-CC3C45B58C6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87135284"/>
      </p:ext>
    </p:extLst>
  </p:cSld>
  <p:clrMapOvr>
    <a:masterClrMapping/>
  </p:clrMapOvr>
  <p:transition advTm="16782"/>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35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51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4.2.2 </a:t>
            </a:r>
            <a:r>
              <a:rPr lang="zh-CN" altLang="en-US" sz="2400" b="1" dirty="0">
                <a:latin typeface="黑体" panose="02010609060101010101" pitchFamily="49" charset="-122"/>
                <a:ea typeface="黑体" panose="02010609060101010101" pitchFamily="49" charset="-122"/>
              </a:rPr>
              <a:t>无线传感器网络中安全问题的博弈模型</a:t>
            </a:r>
          </a:p>
        </p:txBody>
      </p:sp>
      <p:sp>
        <p:nvSpPr>
          <p:cNvPr id="8" name="矩形 7"/>
          <p:cNvSpPr/>
          <p:nvPr/>
        </p:nvSpPr>
        <p:spPr>
          <a:xfrm>
            <a:off x="395536" y="1844824"/>
            <a:ext cx="8641406" cy="4770537"/>
          </a:xfrm>
          <a:prstGeom prst="rect">
            <a:avLst/>
          </a:prstGeom>
        </p:spPr>
        <p:txBody>
          <a:bodyPr wrap="square">
            <a:spAutoFit/>
          </a:bodyPr>
          <a:lstStyle/>
          <a:p>
            <a:r>
              <a:rPr lang="en-US" altLang="zh-CN" sz="2200" dirty="0"/>
              <a:t>(1) R</a:t>
            </a:r>
            <a:r>
              <a:rPr lang="en-US" altLang="zh-CN" sz="2200" baseline="-25000" dirty="0"/>
              <a:t>D</a:t>
            </a:r>
            <a:r>
              <a:rPr lang="en-US" altLang="zh-CN" sz="2200" dirty="0"/>
              <a:t>(reward of Defender) : </a:t>
            </a:r>
            <a:r>
              <a:rPr lang="zh-CN" altLang="en-US" sz="2200" dirty="0"/>
              <a:t>表示防御方在一次博弈中获得的收益，可以是成功转发数据包所获得的收益，当转发重要的数据包时，收益也就越大，反之则越小。</a:t>
            </a:r>
          </a:p>
          <a:p>
            <a:r>
              <a:rPr lang="en-US" altLang="zh-CN" sz="2200" dirty="0"/>
              <a:t>(2) C</a:t>
            </a:r>
            <a:r>
              <a:rPr lang="en-US" altLang="zh-CN" sz="2200" baseline="-25000" dirty="0"/>
              <a:t>D</a:t>
            </a:r>
            <a:r>
              <a:rPr lang="en-US" altLang="zh-CN" sz="2200" dirty="0"/>
              <a:t>(cost of Defender) : </a:t>
            </a:r>
            <a:r>
              <a:rPr lang="zh-CN" altLang="en-US" sz="2200" dirty="0"/>
              <a:t>表示防御方部署安全措施所需要的成本，可以是能量、带宽等资源的消耗，假定</a:t>
            </a:r>
            <a:r>
              <a:rPr lang="en-US" altLang="zh-CN" sz="2200" dirty="0"/>
              <a:t>R</a:t>
            </a:r>
            <a:r>
              <a:rPr lang="en-US" altLang="zh-CN" sz="2200" baseline="-25000" dirty="0"/>
              <a:t>D</a:t>
            </a:r>
            <a:r>
              <a:rPr lang="en-US" altLang="zh-CN" sz="2200" dirty="0"/>
              <a:t>&gt;C</a:t>
            </a:r>
            <a:r>
              <a:rPr lang="en-US" altLang="zh-CN" sz="2200" baseline="-25000" dirty="0"/>
              <a:t>D </a:t>
            </a:r>
            <a:endParaRPr lang="en-US" altLang="zh-CN" sz="2200" dirty="0"/>
          </a:p>
          <a:p>
            <a:r>
              <a:rPr lang="en-US" altLang="zh-CN" sz="2200" dirty="0"/>
              <a:t>(3) R</a:t>
            </a:r>
            <a:r>
              <a:rPr lang="en-US" altLang="zh-CN" sz="2200" baseline="-25000" dirty="0"/>
              <a:t>A</a:t>
            </a:r>
            <a:r>
              <a:rPr lang="en-US" altLang="zh-CN" sz="2200" dirty="0"/>
              <a:t>(reward of Attacker): </a:t>
            </a:r>
            <a:r>
              <a:rPr lang="zh-CN" altLang="en-US" sz="2200" dirty="0"/>
              <a:t>表示攻击方进行攻击活动所获得的收益，可以是获得路由信息、文件等资源。</a:t>
            </a:r>
          </a:p>
          <a:p>
            <a:r>
              <a:rPr lang="en-US" altLang="zh-CN" sz="2200" dirty="0"/>
              <a:t>(4) C</a:t>
            </a:r>
            <a:r>
              <a:rPr lang="en-US" altLang="zh-CN" sz="2200" baseline="-25000" dirty="0"/>
              <a:t>A</a:t>
            </a:r>
            <a:r>
              <a:rPr lang="en-US" altLang="zh-CN" sz="2200" dirty="0"/>
              <a:t>(cost of Attacker) : </a:t>
            </a:r>
            <a:r>
              <a:rPr lang="zh-CN" altLang="en-US" sz="2200" dirty="0"/>
              <a:t>表示攻击方进行攻击活动所需要的成本，可以是攻击时消耗的硬件和软件资源，被发现时受到相关法律制裁等。</a:t>
            </a:r>
          </a:p>
          <a:p>
            <a:r>
              <a:rPr lang="en-US" altLang="zh-CN" sz="2200" dirty="0"/>
              <a:t>(5) L(lost): </a:t>
            </a:r>
            <a:r>
              <a:rPr lang="zh-CN" altLang="en-US" sz="2200" dirty="0"/>
              <a:t>表示防御方在受到攻击时的损失。</a:t>
            </a:r>
          </a:p>
          <a:p>
            <a:r>
              <a:rPr lang="en-US" altLang="zh-CN" sz="2200" dirty="0"/>
              <a:t>(6) P(probability): </a:t>
            </a:r>
            <a:r>
              <a:rPr lang="zh-CN" altLang="en-US" sz="2200" dirty="0"/>
              <a:t>表示在防御方有部署安全措施的情况下，攻击方攻击成功的概率。</a:t>
            </a:r>
          </a:p>
          <a:p>
            <a:r>
              <a:rPr lang="zh-CN" altLang="en-US" sz="2200" dirty="0"/>
              <a:t>根据以上的参数假设，给出攻防双方的收益矩阵，如下表所示。</a:t>
            </a:r>
          </a:p>
          <a:p>
            <a:endParaRPr lang="en-US" altLang="zh-CN" b="1" dirty="0"/>
          </a:p>
        </p:txBody>
      </p:sp>
      <p:sp>
        <p:nvSpPr>
          <p:cNvPr id="2" name="灯片编号占位符 11">
            <a:extLst>
              <a:ext uri="{FF2B5EF4-FFF2-40B4-BE49-F238E27FC236}">
                <a16:creationId xmlns:a16="http://schemas.microsoft.com/office/drawing/2014/main" id="{A49063CD-63F1-46C7-B9AB-870AEB306B4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8906709"/>
      </p:ext>
    </p:extLst>
  </p:cSld>
  <p:clrMapOvr>
    <a:masterClrMapping/>
  </p:clrMapOvr>
  <p:transition advTm="16782"/>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392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926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4.2.2 </a:t>
            </a:r>
            <a:r>
              <a:rPr lang="zh-CN" altLang="en-US" sz="2400" b="1" dirty="0">
                <a:latin typeface="黑体" panose="02010609060101010101" pitchFamily="49" charset="-122"/>
                <a:ea typeface="黑体" panose="02010609060101010101" pitchFamily="49" charset="-122"/>
              </a:rPr>
              <a:t>无线传感器网络中安全问题的博弈模型</a:t>
            </a:r>
          </a:p>
        </p:txBody>
      </p:sp>
      <p:sp>
        <p:nvSpPr>
          <p:cNvPr id="139287" name="矩形 1"/>
          <p:cNvSpPr>
            <a:spLocks noChangeArrowheads="1"/>
          </p:cNvSpPr>
          <p:nvPr/>
        </p:nvSpPr>
        <p:spPr bwMode="auto">
          <a:xfrm>
            <a:off x="683568" y="1746250"/>
            <a:ext cx="763284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663575">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根据以上的参数假设，给出攻防双方的收益矩阵，如下表所示。</a:t>
            </a:r>
          </a:p>
        </p:txBody>
      </p:sp>
      <p:sp>
        <p:nvSpPr>
          <p:cNvPr id="2" name="灯片编号占位符 11">
            <a:extLst>
              <a:ext uri="{FF2B5EF4-FFF2-40B4-BE49-F238E27FC236}">
                <a16:creationId xmlns:a16="http://schemas.microsoft.com/office/drawing/2014/main" id="{268B25AF-177F-4CF2-8255-B577B582BF5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67</a:t>
            </a:fld>
            <a:endParaRPr lang="zh-CN" altLang="en-US" sz="1800" dirty="0">
              <a:latin typeface="Calibri" panose="020F0502020204030204" pitchFamily="34" charset="0"/>
              <a:ea typeface="宋体" panose="02010600030101010101" pitchFamily="2" charset="-122"/>
            </a:endParaRPr>
          </a:p>
        </p:txBody>
      </p:sp>
      <p:graphicFrame>
        <p:nvGraphicFramePr>
          <p:cNvPr id="8" name="表格 7">
            <a:extLst>
              <a:ext uri="{FF2B5EF4-FFF2-40B4-BE49-F238E27FC236}">
                <a16:creationId xmlns:a16="http://schemas.microsoft.com/office/drawing/2014/main" id="{35C741E3-E136-490C-9915-049BFC1CDF91}"/>
              </a:ext>
            </a:extLst>
          </p:cNvPr>
          <p:cNvGraphicFramePr>
            <a:graphicFrameLocks noGrp="1"/>
          </p:cNvGraphicFramePr>
          <p:nvPr>
            <p:extLst>
              <p:ext uri="{D42A27DB-BD31-4B8C-83A1-F6EECF244321}">
                <p14:modId xmlns:p14="http://schemas.microsoft.com/office/powerpoint/2010/main" val="2760045284"/>
              </p:ext>
            </p:extLst>
          </p:nvPr>
        </p:nvGraphicFramePr>
        <p:xfrm>
          <a:off x="1487488" y="2879725"/>
          <a:ext cx="6169026" cy="3057525"/>
        </p:xfrm>
        <a:graphic>
          <a:graphicData uri="http://schemas.openxmlformats.org/drawingml/2006/table">
            <a:tbl>
              <a:tblPr firstRow="1" bandRow="1">
                <a:tableStyleId>{073A0DAA-6AF3-43AB-8588-CEC1D06C72B9}</a:tableStyleId>
              </a:tblPr>
              <a:tblGrid>
                <a:gridCol w="2056342">
                  <a:extLst>
                    <a:ext uri="{9D8B030D-6E8A-4147-A177-3AD203B41FA5}">
                      <a16:colId xmlns:a16="http://schemas.microsoft.com/office/drawing/2014/main" val="2329648927"/>
                    </a:ext>
                  </a:extLst>
                </a:gridCol>
                <a:gridCol w="2056342">
                  <a:extLst>
                    <a:ext uri="{9D8B030D-6E8A-4147-A177-3AD203B41FA5}">
                      <a16:colId xmlns:a16="http://schemas.microsoft.com/office/drawing/2014/main" val="2421390689"/>
                    </a:ext>
                  </a:extLst>
                </a:gridCol>
                <a:gridCol w="2056342">
                  <a:extLst>
                    <a:ext uri="{9D8B030D-6E8A-4147-A177-3AD203B41FA5}">
                      <a16:colId xmlns:a16="http://schemas.microsoft.com/office/drawing/2014/main" val="3481693517"/>
                    </a:ext>
                  </a:extLst>
                </a:gridCol>
              </a:tblGrid>
              <a:tr h="1019175">
                <a:tc>
                  <a:txBody>
                    <a:bodyPr/>
                    <a:lstStyle/>
                    <a:p>
                      <a:endParaRPr lang="zh-CN" altLang="en-US" sz="1800" dirty="0"/>
                    </a:p>
                  </a:txBody>
                  <a:tcPr marL="91455" marR="91455" marT="45732" marB="45732"/>
                </a:tc>
                <a:tc>
                  <a:txBody>
                    <a:bodyPr/>
                    <a:lstStyle/>
                    <a:p>
                      <a:r>
                        <a:rPr lang="zh-CN" altLang="en-US" sz="1800" dirty="0"/>
                        <a:t>攻击</a:t>
                      </a:r>
                    </a:p>
                  </a:txBody>
                  <a:tcPr marL="91455" marR="91455" marT="45732" marB="45732"/>
                </a:tc>
                <a:tc>
                  <a:txBody>
                    <a:bodyPr/>
                    <a:lstStyle/>
                    <a:p>
                      <a:r>
                        <a:rPr lang="zh-CN" altLang="en-US" sz="1800" dirty="0"/>
                        <a:t>不攻击</a:t>
                      </a:r>
                    </a:p>
                  </a:txBody>
                  <a:tcPr marL="91455" marR="91455" marT="45732" marB="45732"/>
                </a:tc>
                <a:extLst>
                  <a:ext uri="{0D108BD9-81ED-4DB2-BD59-A6C34878D82A}">
                    <a16:rowId xmlns:a16="http://schemas.microsoft.com/office/drawing/2014/main" val="2807167882"/>
                  </a:ext>
                </a:extLst>
              </a:tr>
              <a:tr h="1019175">
                <a:tc>
                  <a:txBody>
                    <a:bodyPr/>
                    <a:lstStyle/>
                    <a:p>
                      <a:r>
                        <a:rPr lang="zh-CN" altLang="en-US" sz="1800" dirty="0"/>
                        <a:t>部署安全措施</a:t>
                      </a:r>
                    </a:p>
                  </a:txBody>
                  <a:tcPr marL="91455" marR="91455" marT="45732" marB="45732"/>
                </a:tc>
                <a:tc>
                  <a:txBody>
                    <a:bodyPr/>
                    <a:lstStyle/>
                    <a:p>
                      <a:r>
                        <a:rPr lang="en-US" altLang="zh-CN" sz="1800" dirty="0"/>
                        <a:t>R</a:t>
                      </a:r>
                      <a:r>
                        <a:rPr lang="en-US" altLang="zh-CN" sz="1800" baseline="-25000" dirty="0"/>
                        <a:t>D</a:t>
                      </a:r>
                      <a:r>
                        <a:rPr lang="en-US" altLang="zh-CN" sz="1800" dirty="0"/>
                        <a:t>-C</a:t>
                      </a:r>
                      <a:r>
                        <a:rPr lang="en-US" altLang="zh-CN" sz="1800" baseline="-25000" dirty="0"/>
                        <a:t>D</a:t>
                      </a:r>
                      <a:r>
                        <a:rPr lang="en-US" altLang="zh-CN" sz="1800" dirty="0"/>
                        <a:t>-PL , PR</a:t>
                      </a:r>
                      <a:r>
                        <a:rPr lang="en-US" altLang="zh-CN" sz="1800" baseline="-25000" dirty="0"/>
                        <a:t>A</a:t>
                      </a:r>
                      <a:r>
                        <a:rPr lang="en-US" altLang="zh-CN" sz="1800" dirty="0"/>
                        <a:t>-C</a:t>
                      </a:r>
                      <a:r>
                        <a:rPr lang="en-US" altLang="zh-CN" sz="1800" baseline="-25000" dirty="0"/>
                        <a:t>A</a:t>
                      </a:r>
                      <a:endParaRPr lang="zh-CN" altLang="en-US" sz="1800" baseline="-25000" dirty="0"/>
                    </a:p>
                  </a:txBody>
                  <a:tcPr marL="91455" marR="91455" marT="45732" marB="45732"/>
                </a:tc>
                <a:tc>
                  <a:txBody>
                    <a:bodyPr/>
                    <a:lstStyle/>
                    <a:p>
                      <a:r>
                        <a:rPr lang="en-US" altLang="zh-CN" sz="1800" dirty="0"/>
                        <a:t>R</a:t>
                      </a:r>
                      <a:r>
                        <a:rPr lang="en-US" altLang="zh-CN" sz="1800" baseline="-25000" dirty="0"/>
                        <a:t>D</a:t>
                      </a:r>
                      <a:r>
                        <a:rPr lang="en-US" altLang="zh-CN" sz="1800" dirty="0"/>
                        <a:t>-C</a:t>
                      </a:r>
                      <a:r>
                        <a:rPr lang="en-US" altLang="zh-CN" sz="1800" baseline="-25000" dirty="0"/>
                        <a:t>D</a:t>
                      </a:r>
                      <a:r>
                        <a:rPr lang="en-US" altLang="zh-CN" sz="1800" dirty="0"/>
                        <a:t>,0</a:t>
                      </a:r>
                      <a:endParaRPr lang="zh-CN" altLang="en-US" sz="1800" dirty="0"/>
                    </a:p>
                  </a:txBody>
                  <a:tcPr marL="91455" marR="91455" marT="45732" marB="45732"/>
                </a:tc>
                <a:extLst>
                  <a:ext uri="{0D108BD9-81ED-4DB2-BD59-A6C34878D82A}">
                    <a16:rowId xmlns:a16="http://schemas.microsoft.com/office/drawing/2014/main" val="2237986473"/>
                  </a:ext>
                </a:extLst>
              </a:tr>
              <a:tr h="1019175">
                <a:tc>
                  <a:txBody>
                    <a:bodyPr/>
                    <a:lstStyle/>
                    <a:p>
                      <a:r>
                        <a:rPr lang="zh-CN" altLang="en-US" sz="1800" dirty="0"/>
                        <a:t>不部署安全措施</a:t>
                      </a:r>
                    </a:p>
                  </a:txBody>
                  <a:tcPr marL="91455" marR="91455" marT="45732" marB="45732"/>
                </a:tc>
                <a:tc>
                  <a:txBody>
                    <a:bodyPr/>
                    <a:lstStyle/>
                    <a:p>
                      <a:r>
                        <a:rPr lang="en-US" altLang="zh-CN" sz="1800" dirty="0"/>
                        <a:t>-L,R</a:t>
                      </a:r>
                      <a:r>
                        <a:rPr lang="en-US" altLang="zh-CN" sz="1800" baseline="-25000" dirty="0"/>
                        <a:t>A</a:t>
                      </a:r>
                      <a:r>
                        <a:rPr lang="en-US" altLang="zh-CN" sz="1800" dirty="0"/>
                        <a:t>-C</a:t>
                      </a:r>
                      <a:r>
                        <a:rPr lang="en-US" altLang="zh-CN" sz="1800" baseline="-25000" dirty="0"/>
                        <a:t>A</a:t>
                      </a:r>
                      <a:endParaRPr lang="zh-CN" altLang="en-US" sz="1800" baseline="-25000" dirty="0"/>
                    </a:p>
                  </a:txBody>
                  <a:tcPr marL="91455" marR="91455" marT="45732" marB="45732"/>
                </a:tc>
                <a:tc>
                  <a:txBody>
                    <a:bodyPr/>
                    <a:lstStyle/>
                    <a:p>
                      <a:r>
                        <a:rPr lang="en-US" altLang="zh-CN" sz="1800" dirty="0"/>
                        <a:t>R</a:t>
                      </a:r>
                      <a:r>
                        <a:rPr lang="en-US" altLang="zh-CN" sz="1800" baseline="-25000" dirty="0"/>
                        <a:t>D</a:t>
                      </a:r>
                      <a:r>
                        <a:rPr lang="en-US" altLang="zh-CN" sz="1800" dirty="0"/>
                        <a:t>,0</a:t>
                      </a:r>
                      <a:endParaRPr lang="zh-CN" altLang="en-US" sz="1800" dirty="0"/>
                    </a:p>
                  </a:txBody>
                  <a:tcPr marL="91455" marR="91455" marT="45732" marB="45732"/>
                </a:tc>
                <a:extLst>
                  <a:ext uri="{0D108BD9-81ED-4DB2-BD59-A6C34878D82A}">
                    <a16:rowId xmlns:a16="http://schemas.microsoft.com/office/drawing/2014/main" val="1812921086"/>
                  </a:ext>
                </a:extLst>
              </a:tr>
            </a:tbl>
          </a:graphicData>
        </a:graphic>
      </p:graphicFrame>
      <p:sp>
        <p:nvSpPr>
          <p:cNvPr id="9" name="文本框 8">
            <a:extLst>
              <a:ext uri="{FF2B5EF4-FFF2-40B4-BE49-F238E27FC236}">
                <a16:creationId xmlns:a16="http://schemas.microsoft.com/office/drawing/2014/main" id="{23DC1B7C-FCDA-4529-BCDB-2B2D9B7556E0}"/>
              </a:ext>
            </a:extLst>
          </p:cNvPr>
          <p:cNvSpPr txBox="1"/>
          <p:nvPr/>
        </p:nvSpPr>
        <p:spPr>
          <a:xfrm>
            <a:off x="1589583" y="3413403"/>
            <a:ext cx="936104" cy="369332"/>
          </a:xfrm>
          <a:prstGeom prst="rect">
            <a:avLst/>
          </a:prstGeom>
          <a:noFill/>
        </p:spPr>
        <p:txBody>
          <a:bodyPr wrap="square" rtlCol="0">
            <a:spAutoFit/>
          </a:bodyPr>
          <a:lstStyle/>
          <a:p>
            <a:r>
              <a:rPr lang="zh-CN" altLang="en-US" b="1" dirty="0">
                <a:solidFill>
                  <a:schemeClr val="lt1"/>
                </a:solidFill>
                <a:latin typeface="+mn-lt"/>
                <a:ea typeface="+mn-ea"/>
              </a:rPr>
              <a:t>防御方</a:t>
            </a:r>
          </a:p>
        </p:txBody>
      </p:sp>
      <p:cxnSp>
        <p:nvCxnSpPr>
          <p:cNvPr id="10" name="直接连接符 9">
            <a:extLst>
              <a:ext uri="{FF2B5EF4-FFF2-40B4-BE49-F238E27FC236}">
                <a16:creationId xmlns:a16="http://schemas.microsoft.com/office/drawing/2014/main" id="{240BBC81-27A0-4251-88BA-A147F60637FF}"/>
              </a:ext>
            </a:extLst>
          </p:cNvPr>
          <p:cNvCxnSpPr/>
          <p:nvPr/>
        </p:nvCxnSpPr>
        <p:spPr>
          <a:xfrm>
            <a:off x="1487486" y="2879725"/>
            <a:ext cx="2076402" cy="9813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AAE6738-BF1B-42DF-8C04-88C82976B80C}"/>
              </a:ext>
            </a:extLst>
          </p:cNvPr>
          <p:cNvSpPr txBox="1"/>
          <p:nvPr/>
        </p:nvSpPr>
        <p:spPr>
          <a:xfrm>
            <a:off x="2525687" y="3001054"/>
            <a:ext cx="936104" cy="369332"/>
          </a:xfrm>
          <a:prstGeom prst="rect">
            <a:avLst/>
          </a:prstGeom>
          <a:noFill/>
        </p:spPr>
        <p:txBody>
          <a:bodyPr wrap="square" rtlCol="0">
            <a:spAutoFit/>
          </a:bodyPr>
          <a:lstStyle/>
          <a:p>
            <a:r>
              <a:rPr lang="zh-CN" altLang="en-US" b="1" dirty="0">
                <a:solidFill>
                  <a:schemeClr val="lt1"/>
                </a:solidFill>
                <a:latin typeface="+mn-lt"/>
                <a:ea typeface="+mn-ea"/>
              </a:rPr>
              <a:t>攻击方</a:t>
            </a:r>
          </a:p>
        </p:txBody>
      </p:sp>
    </p:spTree>
  </p:cSld>
  <p:clrMapOvr>
    <a:masterClrMapping/>
  </p:clrMapOvr>
  <p:transition advTm="16782"/>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第四章  博弈论与无线网安全</a:t>
            </a:r>
            <a:endParaRPr lang="zh-CN" altLang="en-US" sz="4000" dirty="0">
              <a:latin typeface="黑体" panose="02010609060101010101" pitchFamily="49" charset="-122"/>
              <a:ea typeface="黑体" panose="02010609060101010101" pitchFamily="49" charset="-122"/>
            </a:endParaRPr>
          </a:p>
        </p:txBody>
      </p:sp>
      <p:grpSp>
        <p:nvGrpSpPr>
          <p:cNvPr id="37" name="组合 1"/>
          <p:cNvGrpSpPr>
            <a:grpSpLocks/>
          </p:cNvGrpSpPr>
          <p:nvPr/>
        </p:nvGrpSpPr>
        <p:grpSpPr bwMode="auto">
          <a:xfrm>
            <a:off x="2286000" y="1661040"/>
            <a:ext cx="4724400" cy="1044575"/>
            <a:chOff x="2286000" y="2889056"/>
            <a:chExt cx="4724400" cy="1044000"/>
          </a:xfrm>
        </p:grpSpPr>
        <p:sp>
          <p:nvSpPr>
            <p:cNvPr id="38"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9"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0"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博弈论基础</a:t>
              </a:r>
            </a:p>
          </p:txBody>
        </p:sp>
        <p:sp>
          <p:nvSpPr>
            <p:cNvPr id="41"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a:solidFill>
                    <a:schemeClr val="bg1"/>
                  </a:solidFill>
                  <a:latin typeface="Arial" panose="020B0604020202020204" pitchFamily="34" charset="0"/>
                </a:rPr>
                <a:t>4.1</a:t>
              </a:r>
              <a:endParaRPr lang="en-US" altLang="zh-CN" sz="2400" b="1" dirty="0">
                <a:solidFill>
                  <a:schemeClr val="bg1"/>
                </a:solidFill>
                <a:latin typeface="Arial" panose="020B0604020202020204" pitchFamily="34" charset="0"/>
              </a:endParaRPr>
            </a:p>
          </p:txBody>
        </p:sp>
      </p:grpSp>
      <p:grpSp>
        <p:nvGrpSpPr>
          <p:cNvPr id="42" name="组合 1"/>
          <p:cNvGrpSpPr>
            <a:grpSpLocks/>
          </p:cNvGrpSpPr>
          <p:nvPr/>
        </p:nvGrpSpPr>
        <p:grpSpPr bwMode="auto">
          <a:xfrm>
            <a:off x="2312361" y="3058770"/>
            <a:ext cx="4698039" cy="1044575"/>
            <a:chOff x="2286000" y="2889056"/>
            <a:chExt cx="4923935" cy="1044000"/>
          </a:xfrm>
        </p:grpSpPr>
        <p:sp>
          <p:nvSpPr>
            <p:cNvPr id="43"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6999" y="2993129"/>
              <a:ext cx="4542936"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4"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5"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303640" y="3091359"/>
              <a:ext cx="3680400"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网络主动防御机制</a:t>
              </a:r>
            </a:p>
          </p:txBody>
        </p:sp>
        <p:sp>
          <p:nvSpPr>
            <p:cNvPr id="46"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489756" y="3178974"/>
              <a:ext cx="642127"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a:solidFill>
                    <a:schemeClr val="bg1"/>
                  </a:solidFill>
                  <a:latin typeface="Arial" panose="020B0604020202020204" pitchFamily="34" charset="0"/>
                </a:rPr>
                <a:t>4.2</a:t>
              </a:r>
              <a:endParaRPr lang="en-US" altLang="zh-CN" sz="2400" b="1" dirty="0">
                <a:solidFill>
                  <a:schemeClr val="bg1"/>
                </a:solidFill>
                <a:latin typeface="Arial" panose="020B0604020202020204" pitchFamily="34" charset="0"/>
              </a:endParaRPr>
            </a:p>
          </p:txBody>
        </p:sp>
      </p:grpSp>
      <p:grpSp>
        <p:nvGrpSpPr>
          <p:cNvPr id="47" name="组合 1"/>
          <p:cNvGrpSpPr>
            <a:grpSpLocks/>
          </p:cNvGrpSpPr>
          <p:nvPr/>
        </p:nvGrpSpPr>
        <p:grpSpPr bwMode="auto">
          <a:xfrm>
            <a:off x="2316127" y="4400649"/>
            <a:ext cx="4694273" cy="1044575"/>
            <a:chOff x="2286000" y="2889056"/>
            <a:chExt cx="4694273" cy="1044000"/>
          </a:xfrm>
        </p:grpSpPr>
        <p:sp>
          <p:nvSpPr>
            <p:cNvPr id="48"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13273"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9"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0"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22447"/>
              <a:ext cx="3743924" cy="58445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smtClean="0">
                  <a:solidFill>
                    <a:srgbClr val="FFFF00"/>
                  </a:solidFill>
                  <a:effectLst>
                    <a:outerShdw blurRad="38100" dist="38100" dir="2700000" algn="tl">
                      <a:srgbClr val="000000">
                        <a:alpha val="43137"/>
                      </a:srgbClr>
                    </a:outerShdw>
                  </a:effectLst>
                  <a:latin typeface="Arial" panose="020B0604020202020204" pitchFamily="34" charset="0"/>
                </a:rPr>
                <a:t>演化</a:t>
              </a:r>
              <a:r>
                <a:rPr lang="zh-CN" altLang="en-US" b="1" dirty="0">
                  <a:solidFill>
                    <a:srgbClr val="FFFF00"/>
                  </a:solidFill>
                  <a:effectLst>
                    <a:outerShdw blurRad="38100" dist="38100" dir="2700000" algn="tl">
                      <a:srgbClr val="000000">
                        <a:alpha val="43137"/>
                      </a:srgbClr>
                    </a:outerShdw>
                  </a:effectLst>
                  <a:latin typeface="Arial" panose="020B0604020202020204" pitchFamily="34" charset="0"/>
                </a:rPr>
                <a:t>博弈论</a:t>
              </a:r>
              <a:endParaRPr lang="zh-CN" altLang="en-US" b="1" dirty="0">
                <a:solidFill>
                  <a:srgbClr val="FFFF00"/>
                </a:solidFill>
                <a:effectLst>
                  <a:outerShdw blurRad="38100" dist="38100" dir="2700000" algn="tl">
                    <a:srgbClr val="000000">
                      <a:alpha val="43137"/>
                    </a:srgbClr>
                  </a:outerShdw>
                </a:effectLst>
                <a:latin typeface="Arial" panose="020B0604020202020204" pitchFamily="34" charset="0"/>
              </a:endParaRPr>
            </a:p>
          </p:txBody>
        </p:sp>
        <p:sp>
          <p:nvSpPr>
            <p:cNvPr id="51"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4.3</a:t>
              </a:r>
            </a:p>
          </p:txBody>
        </p:sp>
      </p:grpSp>
      <p:sp>
        <p:nvSpPr>
          <p:cNvPr id="2" name="灯片编号占位符 11">
            <a:extLst>
              <a:ext uri="{FF2B5EF4-FFF2-40B4-BE49-F238E27FC236}">
                <a16:creationId xmlns:a16="http://schemas.microsoft.com/office/drawing/2014/main" id="{1C9182B2-51B9-4ECB-9F90-16E28C0F8E5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85403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413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413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4.2.3 </a:t>
            </a:r>
            <a:r>
              <a:rPr lang="zh-CN" altLang="en-US" sz="2400" b="1" dirty="0">
                <a:latin typeface="黑体" panose="02010609060101010101" pitchFamily="49" charset="-122"/>
                <a:ea typeface="黑体" panose="02010609060101010101" pitchFamily="49" charset="-122"/>
              </a:rPr>
              <a:t>基于演化博弈论的主动防御分析</a:t>
            </a:r>
          </a:p>
        </p:txBody>
      </p:sp>
      <p:sp>
        <p:nvSpPr>
          <p:cNvPr id="2" name="矩形 1"/>
          <p:cNvSpPr/>
          <p:nvPr/>
        </p:nvSpPr>
        <p:spPr>
          <a:xfrm>
            <a:off x="611560" y="2492896"/>
            <a:ext cx="7632848" cy="2123658"/>
          </a:xfrm>
          <a:prstGeom prst="rect">
            <a:avLst/>
          </a:prstGeom>
        </p:spPr>
        <p:txBody>
          <a:bodyPr wrap="square">
            <a:spAutoFit/>
          </a:bodyPr>
          <a:lstStyle/>
          <a:p>
            <a:pPr marL="342900" indent="-342900">
              <a:buFont typeface="Wingdings" panose="05000000000000000000" pitchFamily="2" charset="2"/>
              <a:buChar char="u"/>
              <a:defRPr/>
            </a:pPr>
            <a:r>
              <a:rPr lang="zh-CN" altLang="en-US" sz="2200" dirty="0"/>
              <a:t>演化博弈论 </a:t>
            </a:r>
            <a:r>
              <a:rPr lang="en-US" altLang="zh-CN" sz="2200" dirty="0"/>
              <a:t>(Evolutionary Game Theory)</a:t>
            </a:r>
            <a:r>
              <a:rPr lang="zh-CN" altLang="en-US" sz="2200" dirty="0"/>
              <a:t>不再将人模型化为超级理性的博弈方，而是认为人类通常是通过试错的方法达到博弈均衡的，与生物进化原理具有共性，所选择的均衡是达到均衡的均衡过程的函数</a:t>
            </a:r>
            <a:endParaRPr lang="en-US" altLang="zh-CN" sz="2200" dirty="0"/>
          </a:p>
          <a:p>
            <a:pPr marL="342900" indent="-342900">
              <a:buFont typeface="Wingdings" panose="05000000000000000000" pitchFamily="2" charset="2"/>
              <a:buChar char="u"/>
              <a:defRPr/>
            </a:pPr>
            <a:r>
              <a:rPr lang="zh-CN" altLang="en-US" sz="2200" dirty="0"/>
              <a:t>因而历史、制度因素以及均衡过程的某些细节均会对博弈的多重均衡的选择产生影响。</a:t>
            </a:r>
          </a:p>
        </p:txBody>
      </p:sp>
      <p:sp>
        <p:nvSpPr>
          <p:cNvPr id="3" name="灯片编号占位符 11">
            <a:extLst>
              <a:ext uri="{FF2B5EF4-FFF2-40B4-BE49-F238E27FC236}">
                <a16:creationId xmlns:a16="http://schemas.microsoft.com/office/drawing/2014/main" id="{C656C8FE-5127-4426-BF0C-6CEF6D99111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97693247"/>
      </p:ext>
    </p:extLst>
  </p:cSld>
  <p:clrMapOvr>
    <a:masterClrMapping/>
  </p:clrMapOvr>
  <p:transition advTm="16782"/>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194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graphicFrame>
        <p:nvGraphicFramePr>
          <p:cNvPr id="15" name="表格 14"/>
          <p:cNvGraphicFramePr>
            <a:graphicFrameLocks noGrp="1"/>
          </p:cNvGraphicFramePr>
          <p:nvPr>
            <p:extLst>
              <p:ext uri="{D42A27DB-BD31-4B8C-83A1-F6EECF244321}">
                <p14:modId xmlns:p14="http://schemas.microsoft.com/office/powerpoint/2010/main" val="4072216164"/>
              </p:ext>
            </p:extLst>
          </p:nvPr>
        </p:nvGraphicFramePr>
        <p:xfrm>
          <a:off x="1331913" y="1988840"/>
          <a:ext cx="6480174" cy="1943100"/>
        </p:xfrm>
        <a:graphic>
          <a:graphicData uri="http://schemas.openxmlformats.org/drawingml/2006/table">
            <a:tbl>
              <a:tblPr firstRow="1" firstCol="1" bandRow="1">
                <a:tableStyleId>{073A0DAA-6AF3-43AB-8588-CEC1D06C72B9}</a:tableStyleId>
              </a:tblPr>
              <a:tblGrid>
                <a:gridCol w="2160058">
                  <a:extLst>
                    <a:ext uri="{9D8B030D-6E8A-4147-A177-3AD203B41FA5}">
                      <a16:colId xmlns:a16="http://schemas.microsoft.com/office/drawing/2014/main" val="3579897407"/>
                    </a:ext>
                  </a:extLst>
                </a:gridCol>
                <a:gridCol w="2160058">
                  <a:extLst>
                    <a:ext uri="{9D8B030D-6E8A-4147-A177-3AD203B41FA5}">
                      <a16:colId xmlns:a16="http://schemas.microsoft.com/office/drawing/2014/main" val="3067104550"/>
                    </a:ext>
                  </a:extLst>
                </a:gridCol>
                <a:gridCol w="2160058">
                  <a:extLst>
                    <a:ext uri="{9D8B030D-6E8A-4147-A177-3AD203B41FA5}">
                      <a16:colId xmlns:a16="http://schemas.microsoft.com/office/drawing/2014/main" val="1259546206"/>
                    </a:ext>
                  </a:extLst>
                </a:gridCol>
              </a:tblGrid>
              <a:tr h="823078">
                <a:tc>
                  <a:txBody>
                    <a:bodyPr/>
                    <a:lstStyle/>
                    <a:p>
                      <a:r>
                        <a:rPr lang="zh-CN" altLang="en-US" sz="2400" dirty="0"/>
                        <a:t>                 乙</a:t>
                      </a:r>
                      <a:endParaRPr lang="en-US" altLang="zh-CN" sz="2400" dirty="0"/>
                    </a:p>
                    <a:p>
                      <a:r>
                        <a:rPr lang="zh-CN" altLang="en-US" sz="2400" dirty="0"/>
                        <a:t>甲</a:t>
                      </a:r>
                    </a:p>
                  </a:txBody>
                  <a:tcPr marL="91432" marR="91432" marT="45727" marB="45727"/>
                </a:tc>
                <a:tc>
                  <a:txBody>
                    <a:bodyPr/>
                    <a:lstStyle/>
                    <a:p>
                      <a:r>
                        <a:rPr lang="zh-CN" altLang="en-US" sz="2400" dirty="0"/>
                        <a:t>招认</a:t>
                      </a:r>
                    </a:p>
                  </a:txBody>
                  <a:tcPr marL="91432" marR="91432" marT="45727" marB="45727"/>
                </a:tc>
                <a:tc>
                  <a:txBody>
                    <a:bodyPr/>
                    <a:lstStyle/>
                    <a:p>
                      <a:r>
                        <a:rPr lang="zh-CN" altLang="en-US" sz="2400" dirty="0"/>
                        <a:t>不招认</a:t>
                      </a:r>
                    </a:p>
                  </a:txBody>
                  <a:tcPr marL="91432" marR="91432" marT="45727" marB="45727"/>
                </a:tc>
                <a:extLst>
                  <a:ext uri="{0D108BD9-81ED-4DB2-BD59-A6C34878D82A}">
                    <a16:rowId xmlns:a16="http://schemas.microsoft.com/office/drawing/2014/main" val="1674521720"/>
                  </a:ext>
                </a:extLst>
              </a:tr>
              <a:tr h="560011">
                <a:tc>
                  <a:txBody>
                    <a:bodyPr/>
                    <a:lstStyle/>
                    <a:p>
                      <a:r>
                        <a:rPr lang="zh-CN" altLang="en-US" sz="2400" dirty="0"/>
                        <a:t>招认</a:t>
                      </a:r>
                    </a:p>
                  </a:txBody>
                  <a:tcPr marL="91432" marR="91432" marT="45727" marB="45727"/>
                </a:tc>
                <a:tc>
                  <a:txBody>
                    <a:bodyPr/>
                    <a:lstStyle/>
                    <a:p>
                      <a:r>
                        <a:rPr lang="en-US" altLang="zh-CN" sz="2400" dirty="0"/>
                        <a:t>-8</a:t>
                      </a:r>
                      <a:r>
                        <a:rPr lang="zh-CN" altLang="en-US" sz="2400" dirty="0"/>
                        <a:t>，</a:t>
                      </a:r>
                      <a:r>
                        <a:rPr lang="en-US" altLang="zh-CN" sz="2400" dirty="0"/>
                        <a:t>-8</a:t>
                      </a:r>
                      <a:endParaRPr lang="zh-CN" altLang="en-US" sz="2400" dirty="0"/>
                    </a:p>
                  </a:txBody>
                  <a:tcPr marL="91432" marR="91432" marT="45727" marB="45727"/>
                </a:tc>
                <a:tc>
                  <a:txBody>
                    <a:bodyPr/>
                    <a:lstStyle/>
                    <a:p>
                      <a:r>
                        <a:rPr lang="en-US" altLang="zh-CN" sz="2400" dirty="0"/>
                        <a:t>0</a:t>
                      </a:r>
                      <a:r>
                        <a:rPr lang="zh-CN" altLang="en-US" sz="2400" dirty="0"/>
                        <a:t>，</a:t>
                      </a:r>
                      <a:r>
                        <a:rPr lang="en-US" altLang="zh-CN" sz="2400" dirty="0"/>
                        <a:t>-10</a:t>
                      </a:r>
                      <a:endParaRPr lang="zh-CN" altLang="en-US" sz="2400" dirty="0"/>
                    </a:p>
                  </a:txBody>
                  <a:tcPr marL="91432" marR="91432" marT="45727" marB="45727"/>
                </a:tc>
                <a:extLst>
                  <a:ext uri="{0D108BD9-81ED-4DB2-BD59-A6C34878D82A}">
                    <a16:rowId xmlns:a16="http://schemas.microsoft.com/office/drawing/2014/main" val="563410544"/>
                  </a:ext>
                </a:extLst>
              </a:tr>
              <a:tr h="560011">
                <a:tc>
                  <a:txBody>
                    <a:bodyPr/>
                    <a:lstStyle/>
                    <a:p>
                      <a:r>
                        <a:rPr lang="zh-CN" altLang="en-US" sz="2400" dirty="0"/>
                        <a:t>不招认</a:t>
                      </a:r>
                    </a:p>
                  </a:txBody>
                  <a:tcPr marL="91432" marR="91432" marT="45727" marB="45727"/>
                </a:tc>
                <a:tc>
                  <a:txBody>
                    <a:bodyPr/>
                    <a:lstStyle/>
                    <a:p>
                      <a:r>
                        <a:rPr lang="en-US" altLang="zh-CN" sz="2400" dirty="0"/>
                        <a:t>-10</a:t>
                      </a:r>
                      <a:r>
                        <a:rPr lang="zh-CN" altLang="en-US" sz="2400" dirty="0"/>
                        <a:t>，</a:t>
                      </a:r>
                      <a:r>
                        <a:rPr lang="en-US" altLang="zh-CN" sz="2400" dirty="0"/>
                        <a:t>0</a:t>
                      </a:r>
                      <a:endParaRPr lang="zh-CN" altLang="en-US" sz="2400" dirty="0"/>
                    </a:p>
                  </a:txBody>
                  <a:tcPr marL="91432" marR="91432" marT="45727" marB="45727"/>
                </a:tc>
                <a:tc>
                  <a:txBody>
                    <a:bodyPr/>
                    <a:lstStyle/>
                    <a:p>
                      <a:r>
                        <a:rPr lang="en-US" altLang="zh-CN" sz="2400" dirty="0"/>
                        <a:t>-1</a:t>
                      </a:r>
                      <a:r>
                        <a:rPr lang="zh-CN" altLang="en-US" sz="2400" dirty="0"/>
                        <a:t>，</a:t>
                      </a:r>
                      <a:r>
                        <a:rPr lang="en-US" altLang="zh-CN" sz="2400" dirty="0"/>
                        <a:t>-1</a:t>
                      </a:r>
                      <a:endParaRPr lang="zh-CN" altLang="en-US" sz="2400" dirty="0"/>
                    </a:p>
                  </a:txBody>
                  <a:tcPr marL="91432" marR="91432" marT="45727" marB="45727"/>
                </a:tc>
                <a:extLst>
                  <a:ext uri="{0D108BD9-81ED-4DB2-BD59-A6C34878D82A}">
                    <a16:rowId xmlns:a16="http://schemas.microsoft.com/office/drawing/2014/main" val="1495852996"/>
                  </a:ext>
                </a:extLst>
              </a:tr>
            </a:tbl>
          </a:graphicData>
        </a:graphic>
      </p:graphicFrame>
      <p:cxnSp>
        <p:nvCxnSpPr>
          <p:cNvPr id="16" name="直接连接符 15"/>
          <p:cNvCxnSpPr/>
          <p:nvPr/>
        </p:nvCxnSpPr>
        <p:spPr>
          <a:xfrm>
            <a:off x="1331913" y="2276177"/>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479"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8" name="文本框 7">
            <a:extLst>
              <a:ext uri="{FF2B5EF4-FFF2-40B4-BE49-F238E27FC236}">
                <a16:creationId xmlns:a16="http://schemas.microsoft.com/office/drawing/2014/main" id="{05132161-2C96-4763-A7EC-A8FD8709025B}"/>
              </a:ext>
            </a:extLst>
          </p:cNvPr>
          <p:cNvSpPr txBox="1"/>
          <p:nvPr/>
        </p:nvSpPr>
        <p:spPr>
          <a:xfrm>
            <a:off x="45887" y="4139371"/>
            <a:ext cx="9036050" cy="2457981"/>
          </a:xfrm>
          <a:prstGeom prst="rect">
            <a:avLst/>
          </a:prstGeom>
          <a:noFill/>
        </p:spPr>
        <p:txBody>
          <a:bodyPr wrap="square">
            <a:spAutoFit/>
          </a:bodyPr>
          <a:lstStyle/>
          <a:p>
            <a:pPr algn="just" eaLnBrk="1" hangingPunct="1">
              <a:lnSpc>
                <a:spcPct val="118000"/>
              </a:lnSpc>
              <a:spcBef>
                <a:spcPct val="0"/>
              </a:spcBef>
              <a:buFont typeface="Wingdings" panose="05000000000000000000" pitchFamily="2" charset="2"/>
              <a:buNone/>
              <a:defRPr/>
            </a:pPr>
            <a:r>
              <a:rPr lang="zh-CN" altLang="en-US" dirty="0">
                <a:solidFill>
                  <a:srgbClr val="000000"/>
                </a:solidFill>
                <a:latin typeface="楷体_GB2312" pitchFamily="49" charset="-122"/>
                <a:ea typeface="楷体_GB2312" pitchFamily="49" charset="-122"/>
              </a:rPr>
              <a:t>警方将两人分别置于两间房间分开审讯，政策是若一人招供但另一人未招，则招者立即被释放，未招者判入狱</a:t>
            </a:r>
            <a:r>
              <a:rPr lang="en-US" altLang="zh-CN" dirty="0">
                <a:solidFill>
                  <a:srgbClr val="000000"/>
                </a:solidFill>
                <a:latin typeface="楷体_GB2312" pitchFamily="49" charset="-122"/>
                <a:ea typeface="楷体_GB2312" pitchFamily="49" charset="-122"/>
              </a:rPr>
              <a:t>10</a:t>
            </a:r>
            <a:r>
              <a:rPr lang="zh-CN" altLang="en-US" dirty="0">
                <a:solidFill>
                  <a:srgbClr val="000000"/>
                </a:solidFill>
                <a:latin typeface="楷体_GB2312" pitchFamily="49" charset="-122"/>
                <a:ea typeface="楷体_GB2312" pitchFamily="49" charset="-122"/>
              </a:rPr>
              <a:t>年；若二人都招则两人各判刑</a:t>
            </a:r>
            <a:r>
              <a:rPr lang="en-US" altLang="zh-CN" dirty="0">
                <a:solidFill>
                  <a:srgbClr val="000000"/>
                </a:solidFill>
                <a:latin typeface="楷体_GB2312" pitchFamily="49" charset="-122"/>
                <a:ea typeface="楷体_GB2312" pitchFamily="49" charset="-122"/>
              </a:rPr>
              <a:t>8</a:t>
            </a:r>
            <a:r>
              <a:rPr lang="zh-CN" altLang="en-US" dirty="0">
                <a:solidFill>
                  <a:srgbClr val="000000"/>
                </a:solidFill>
                <a:latin typeface="楷体_GB2312" pitchFamily="49" charset="-122"/>
                <a:ea typeface="楷体_GB2312" pitchFamily="49" charset="-122"/>
              </a:rPr>
              <a:t>年</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若两人都不招则未获证据但因私入民宅各拘留</a:t>
            </a:r>
            <a:r>
              <a:rPr lang="en-US" altLang="zh-CN" dirty="0">
                <a:solidFill>
                  <a:srgbClr val="000000"/>
                </a:solidFill>
                <a:latin typeface="楷体_GB2312" pitchFamily="49" charset="-122"/>
                <a:ea typeface="楷体_GB2312" pitchFamily="49" charset="-122"/>
              </a:rPr>
              <a:t>1</a:t>
            </a:r>
            <a:r>
              <a:rPr lang="zh-CN" altLang="en-US" dirty="0">
                <a:solidFill>
                  <a:srgbClr val="000000"/>
                </a:solidFill>
                <a:latin typeface="楷体_GB2312" pitchFamily="49" charset="-122"/>
                <a:ea typeface="楷体_GB2312" pitchFamily="49" charset="-122"/>
              </a:rPr>
              <a:t>年。</a:t>
            </a:r>
            <a:endParaRPr lang="en-US" altLang="zh-CN" dirty="0"/>
          </a:p>
          <a:p>
            <a:pPr marL="457200" indent="-457200">
              <a:buFont typeface="Arial" panose="020B0604020202020204" pitchFamily="34" charset="0"/>
              <a:buChar char="•"/>
              <a:defRPr/>
            </a:pPr>
            <a:r>
              <a:rPr lang="zh-CN" altLang="en-US" dirty="0"/>
              <a:t>甲和乙是参与博弈的人，称为局中人。</a:t>
            </a:r>
            <a:endParaRPr lang="en-US" altLang="zh-CN" dirty="0"/>
          </a:p>
          <a:p>
            <a:pPr marL="457200" indent="-457200">
              <a:buFont typeface="Arial" panose="020B0604020202020204" pitchFamily="34" charset="0"/>
              <a:buChar char="•"/>
              <a:defRPr/>
            </a:pPr>
            <a:r>
              <a:rPr lang="zh-CN" altLang="en-US" dirty="0"/>
              <a:t>表中每一个小方格内的数字被称局中人的支付，其中左边的数字代表甲的支付，右边的是乙的支付。</a:t>
            </a:r>
            <a:endParaRPr lang="en-US" altLang="zh-CN" dirty="0"/>
          </a:p>
          <a:p>
            <a:pPr marL="457200" indent="-457200">
              <a:buFont typeface="Arial" panose="020B0604020202020204" pitchFamily="34" charset="0"/>
              <a:buChar char="•"/>
              <a:defRPr/>
            </a:pPr>
            <a:r>
              <a:rPr lang="zh-CN" altLang="en-US" dirty="0"/>
              <a:t>表中的矩阵称为博弈支付矩阵。</a:t>
            </a:r>
            <a:endParaRPr lang="en-US" altLang="zh-CN" dirty="0"/>
          </a:p>
          <a:p>
            <a:pPr marL="457200" indent="-457200">
              <a:buFont typeface="Arial" panose="020B0604020202020204" pitchFamily="34" charset="0"/>
              <a:buChar char="•"/>
              <a:defRPr/>
            </a:pPr>
            <a:r>
              <a:rPr lang="zh-CN" altLang="en-US" dirty="0"/>
              <a:t>甲或乙可以做出的选择被称为战略，如招认或不招认都是战略</a:t>
            </a:r>
          </a:p>
        </p:txBody>
      </p:sp>
      <p:sp>
        <p:nvSpPr>
          <p:cNvPr id="2" name="灯片编号占位符 11">
            <a:extLst>
              <a:ext uri="{FF2B5EF4-FFF2-40B4-BE49-F238E27FC236}">
                <a16:creationId xmlns:a16="http://schemas.microsoft.com/office/drawing/2014/main" id="{67EEB9AB-4A3B-4CEC-9EA1-906A9A9D105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413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413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4.2.3 </a:t>
            </a:r>
            <a:r>
              <a:rPr lang="zh-CN" altLang="en-US" sz="2400" b="1" dirty="0">
                <a:latin typeface="黑体" panose="02010609060101010101" pitchFamily="49" charset="-122"/>
                <a:ea typeface="黑体" panose="02010609060101010101" pitchFamily="49" charset="-122"/>
              </a:rPr>
              <a:t>基于演化博弈论的主动防御分析</a:t>
            </a:r>
          </a:p>
        </p:txBody>
      </p:sp>
      <p:sp>
        <p:nvSpPr>
          <p:cNvPr id="7" name="矩形 3"/>
          <p:cNvSpPr>
            <a:spLocks noChangeArrowheads="1"/>
          </p:cNvSpPr>
          <p:nvPr/>
        </p:nvSpPr>
        <p:spPr bwMode="auto">
          <a:xfrm>
            <a:off x="827584" y="1987175"/>
            <a:ext cx="7777162"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演化博弈的复制动态分析</a:t>
            </a:r>
            <a:endParaRPr lang="en-US" altLang="zh-CN" sz="2400" dirty="0">
              <a:latin typeface="宋体" panose="02010600030101010101" pitchFamily="2" charset="-122"/>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防御方的复制动态分析</a:t>
            </a:r>
            <a:endParaRPr lang="en-US" altLang="zh-CN" sz="2200" dirty="0">
              <a:latin typeface="Arial" panose="020B0604020202020204" pitchFamily="34" charset="0"/>
              <a:ea typeface="宋体" panose="02010600030101010101" pitchFamily="2" charset="-122"/>
            </a:endParaRPr>
          </a:p>
          <a:p>
            <a:pPr marL="810900" lvl="3">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防御方群体中采用“部署安全措施”策略的期望收益为</a:t>
            </a: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810900" lvl="3">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防御方群体中采用“不部署安全措施“策略的期望收益为</a:t>
            </a: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810900" lvl="3">
              <a:spcBef>
                <a:spcPct val="0"/>
              </a:spcBef>
              <a:buFont typeface="Wingdings" panose="05000000000000000000" pitchFamily="2" charset="2"/>
              <a:buChar char="p"/>
              <a:defRPr/>
            </a:pP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防御方群体的平均期望收益为</a:t>
            </a: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810900" lvl="3">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以     表示采用 “部署安全措施”策略参与者比例随时间的变化率，那么其复制动态方程为</a:t>
            </a: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p:txBody>
      </p:sp>
      <p:pic>
        <p:nvPicPr>
          <p:cNvPr id="14131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6281" y="3036827"/>
            <a:ext cx="61356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9"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3793" y="3683835"/>
            <a:ext cx="43338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0"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912" y="4327168"/>
            <a:ext cx="5076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1"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22527" y="4769023"/>
            <a:ext cx="3333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2" name="图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47106" y="5601769"/>
            <a:ext cx="57737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CB4D731C-2DBB-4064-9838-176CFCE063C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70</a:t>
            </a:fld>
            <a:endParaRPr lang="zh-CN" altLang="en-US" sz="1800" dirty="0">
              <a:latin typeface="Calibri" panose="020F0502020204030204" pitchFamily="34" charset="0"/>
              <a:ea typeface="宋体" panose="02010600030101010101" pitchFamily="2" charset="-122"/>
            </a:endParaRPr>
          </a:p>
        </p:txBody>
      </p:sp>
      <p:sp>
        <p:nvSpPr>
          <p:cNvPr id="13" name="文本框 12">
            <a:extLst>
              <a:ext uri="{FF2B5EF4-FFF2-40B4-BE49-F238E27FC236}">
                <a16:creationId xmlns:a16="http://schemas.microsoft.com/office/drawing/2014/main" id="{19CDD072-2901-42E8-A2BF-485D172B2711}"/>
              </a:ext>
            </a:extLst>
          </p:cNvPr>
          <p:cNvSpPr txBox="1"/>
          <p:nvPr/>
        </p:nvSpPr>
        <p:spPr>
          <a:xfrm>
            <a:off x="1331640" y="6231181"/>
            <a:ext cx="6003234" cy="369332"/>
          </a:xfrm>
          <a:prstGeom prst="rect">
            <a:avLst/>
          </a:prstGeom>
          <a:noFill/>
        </p:spPr>
        <p:txBody>
          <a:bodyPr wrap="square">
            <a:spAutoFit/>
          </a:bodyPr>
          <a:lstStyle/>
          <a:p>
            <a:r>
              <a:rPr lang="en-US" altLang="zh-CN" b="1" dirty="0"/>
              <a:t>E(U</a:t>
            </a:r>
            <a:r>
              <a:rPr lang="en-US" altLang="zh-CN" b="1" baseline="-25000" dirty="0"/>
              <a:t>D</a:t>
            </a:r>
            <a:r>
              <a:rPr lang="zh-CN" altLang="en-US" b="1" baseline="0" dirty="0"/>
              <a:t>）</a:t>
            </a:r>
            <a:r>
              <a:rPr lang="en-US" altLang="zh-CN" b="1" baseline="0" dirty="0"/>
              <a:t>- E(D)</a:t>
            </a:r>
            <a:r>
              <a:rPr lang="zh-CN" altLang="en-US" b="1" baseline="0" dirty="0"/>
              <a:t>     是选择“部署安全措施”的优势</a:t>
            </a:r>
            <a:endParaRPr lang="en-US" altLang="zh-CN" b="1" baseline="0" dirty="0"/>
          </a:p>
        </p:txBody>
      </p:sp>
      <p:sp>
        <p:nvSpPr>
          <p:cNvPr id="3" name="文本框 2"/>
          <p:cNvSpPr txBox="1"/>
          <p:nvPr/>
        </p:nvSpPr>
        <p:spPr>
          <a:xfrm>
            <a:off x="4964708" y="2303988"/>
            <a:ext cx="2484976" cy="369332"/>
          </a:xfrm>
          <a:prstGeom prst="rect">
            <a:avLst/>
          </a:prstGeom>
          <a:noFill/>
        </p:spPr>
        <p:txBody>
          <a:bodyPr wrap="none" rtlCol="0">
            <a:spAutoFit/>
          </a:bodyPr>
          <a:lstStyle/>
          <a:p>
            <a:r>
              <a:rPr lang="en-US" altLang="zh-CN" dirty="0">
                <a:solidFill>
                  <a:srgbClr val="00B0F0"/>
                </a:solidFill>
              </a:rPr>
              <a:t>Y</a:t>
            </a:r>
            <a:r>
              <a:rPr lang="zh-CN" altLang="en-US" dirty="0">
                <a:solidFill>
                  <a:srgbClr val="00B0F0"/>
                </a:solidFill>
              </a:rPr>
              <a:t>为攻击方攻击的概率</a:t>
            </a:r>
          </a:p>
        </p:txBody>
      </p:sp>
    </p:spTree>
    <p:extLst>
      <p:ext uri="{BB962C8B-B14F-4D97-AF65-F5344CB8AC3E}">
        <p14:creationId xmlns:p14="http://schemas.microsoft.com/office/powerpoint/2010/main" val="3764884051"/>
      </p:ext>
    </p:extLst>
  </p:cSld>
  <p:clrMapOvr>
    <a:masterClrMapping/>
  </p:clrMapOvr>
  <p:transition advTm="16782"/>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413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413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4.2.3 </a:t>
            </a:r>
            <a:r>
              <a:rPr lang="zh-CN" altLang="en-US" sz="2400" b="1" dirty="0">
                <a:latin typeface="黑体" panose="02010609060101010101" pitchFamily="49" charset="-122"/>
                <a:ea typeface="黑体" panose="02010609060101010101" pitchFamily="49" charset="-122"/>
              </a:rPr>
              <a:t>基于演化博弈论的主动防御分析</a:t>
            </a:r>
          </a:p>
        </p:txBody>
      </p:sp>
      <p:sp>
        <p:nvSpPr>
          <p:cNvPr id="2" name="灯片编号占位符 11">
            <a:extLst>
              <a:ext uri="{FF2B5EF4-FFF2-40B4-BE49-F238E27FC236}">
                <a16:creationId xmlns:a16="http://schemas.microsoft.com/office/drawing/2014/main" id="{CB4D731C-2DBB-4064-9838-176CFCE063C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71</a:t>
            </a:fld>
            <a:endParaRPr lang="zh-CN" altLang="en-US" sz="1800" dirty="0">
              <a:latin typeface="Calibri" panose="020F0502020204030204" pitchFamily="34" charset="0"/>
              <a:ea typeface="宋体" panose="02010600030101010101" pitchFamily="2" charset="-122"/>
            </a:endParaRPr>
          </a:p>
        </p:txBody>
      </p:sp>
      <p:sp>
        <p:nvSpPr>
          <p:cNvPr id="3" name="文本框 2">
            <a:extLst>
              <a:ext uri="{FF2B5EF4-FFF2-40B4-BE49-F238E27FC236}">
                <a16:creationId xmlns:a16="http://schemas.microsoft.com/office/drawing/2014/main" id="{BF23132E-28F4-4B0B-98D7-35239C2177C9}"/>
              </a:ext>
            </a:extLst>
          </p:cNvPr>
          <p:cNvSpPr txBox="1"/>
          <p:nvPr/>
        </p:nvSpPr>
        <p:spPr>
          <a:xfrm>
            <a:off x="539552" y="1844824"/>
            <a:ext cx="8064896" cy="4431983"/>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dirty="0">
                <a:latin typeface="宋体" panose="02010600030101010101" pitchFamily="2" charset="-122"/>
              </a:rPr>
              <a:t>防御方的演化稳定分析</a:t>
            </a:r>
            <a:endParaRPr lang="en-US" altLang="zh-CN" sz="2400" dirty="0">
              <a:latin typeface="宋体" panose="02010600030101010101" pitchFamily="2" charset="-122"/>
            </a:endParaRPr>
          </a:p>
          <a:p>
            <a:r>
              <a:rPr lang="zh-CN" altLang="en-US" dirty="0">
                <a:latin typeface="宋体" panose="02010600030101010101" pitchFamily="2" charset="-122"/>
              </a:rPr>
              <a:t>根据防御方的复制动态方程</a:t>
            </a:r>
            <a:endParaRPr lang="en-US" altLang="zh-CN" dirty="0">
              <a:latin typeface="宋体" panose="02010600030101010101" pitchFamily="2" charset="-122"/>
            </a:endParaRPr>
          </a:p>
          <a:p>
            <a:endParaRPr lang="en-US" altLang="zh-CN" sz="2400" dirty="0">
              <a:latin typeface="宋体" panose="02010600030101010101" pitchFamily="2" charset="-122"/>
            </a:endParaRPr>
          </a:p>
          <a:p>
            <a:r>
              <a:rPr lang="zh-CN" altLang="en-US" dirty="0">
                <a:latin typeface="宋体" panose="02010600030101010101" pitchFamily="2" charset="-122"/>
              </a:rPr>
              <a:t>令     ，则得出</a:t>
            </a:r>
            <a:r>
              <a:rPr lang="en-US" altLang="zh-CN" dirty="0">
                <a:latin typeface="宋体" panose="02010600030101010101" pitchFamily="2" charset="-122"/>
              </a:rPr>
              <a:t>3</a:t>
            </a:r>
            <a:r>
              <a:rPr lang="zh-CN" altLang="en-US" dirty="0">
                <a:latin typeface="宋体" panose="02010600030101010101" pitchFamily="2" charset="-122"/>
              </a:rPr>
              <a:t>个值：</a:t>
            </a:r>
            <a:endParaRPr lang="en-US" altLang="zh-CN" dirty="0">
              <a:latin typeface="宋体" panose="02010600030101010101" pitchFamily="2" charset="-122"/>
            </a:endParaRPr>
          </a:p>
          <a:p>
            <a:endParaRPr lang="en-US" altLang="zh-CN" dirty="0">
              <a:latin typeface="宋体" panose="02010600030101010101" pitchFamily="2" charset="-122"/>
            </a:endParaRPr>
          </a:p>
          <a:p>
            <a:r>
              <a:rPr lang="zh-CN" altLang="en-US" dirty="0">
                <a:latin typeface="宋体" panose="02010600030101010101" pitchFamily="2" charset="-122"/>
              </a:rPr>
              <a:t>即当                       时，防御方达到稳定。</a:t>
            </a:r>
            <a:endParaRPr lang="en-US" altLang="zh-CN" dirty="0">
              <a:latin typeface="宋体" panose="02010600030101010101" pitchFamily="2" charset="-122"/>
            </a:endParaRPr>
          </a:p>
          <a:p>
            <a:endParaRPr lang="en-US" altLang="zh-CN" dirty="0">
              <a:latin typeface="宋体" panose="02010600030101010101" pitchFamily="2" charset="-122"/>
            </a:endParaRPr>
          </a:p>
          <a:p>
            <a:pPr marL="285750" indent="-285750">
              <a:buFont typeface="Wingdings" panose="05000000000000000000" pitchFamily="2" charset="2"/>
              <a:buChar char="u"/>
            </a:pPr>
            <a:r>
              <a:rPr lang="zh-CN" altLang="en-US" dirty="0">
                <a:latin typeface="宋体" panose="02010600030101010101" pitchFamily="2" charset="-122"/>
              </a:rPr>
              <a:t>那么什么时候可以取</a:t>
            </a:r>
            <a:r>
              <a:rPr lang="en-US" altLang="zh-CN" dirty="0">
                <a:latin typeface="宋体" panose="02010600030101010101" pitchFamily="2" charset="-122"/>
              </a:rPr>
              <a:t>X=0</a:t>
            </a:r>
            <a:r>
              <a:rPr lang="zh-CN" altLang="en-US" dirty="0">
                <a:latin typeface="宋体" panose="02010600030101010101" pitchFamily="2" charset="-122"/>
              </a:rPr>
              <a:t>，什么时候取</a:t>
            </a:r>
            <a:r>
              <a:rPr lang="en-US" altLang="zh-CN" dirty="0">
                <a:latin typeface="宋体" panose="02010600030101010101" pitchFamily="2" charset="-122"/>
              </a:rPr>
              <a:t>X=1</a:t>
            </a:r>
            <a:r>
              <a:rPr lang="zh-CN" altLang="en-US" dirty="0">
                <a:latin typeface="宋体" panose="02010600030101010101" pitchFamily="2" charset="-122"/>
              </a:rPr>
              <a:t>呢？</a:t>
            </a:r>
            <a:endParaRPr lang="en-US" altLang="zh-CN" dirty="0">
              <a:latin typeface="宋体" panose="02010600030101010101" pitchFamily="2" charset="-122"/>
            </a:endParaRPr>
          </a:p>
          <a:p>
            <a:endParaRPr lang="en-US" altLang="zh-CN" dirty="0">
              <a:latin typeface="宋体" panose="02010600030101010101" pitchFamily="2" charset="-122"/>
            </a:endParaRPr>
          </a:p>
          <a:p>
            <a:pPr marL="285750" indent="-285750">
              <a:buFont typeface="Arial" panose="020B0604020202020204" pitchFamily="34" charset="0"/>
              <a:buChar char="•"/>
            </a:pPr>
            <a:r>
              <a:rPr lang="zh-CN" altLang="en-US" dirty="0">
                <a:latin typeface="宋体" panose="02010600030101010101" pitchFamily="2" charset="-122"/>
              </a:rPr>
              <a:t>当                  ，意味着攻击方发起攻击较多，此时取</a:t>
            </a:r>
            <a:r>
              <a:rPr lang="en-US" altLang="zh-CN" dirty="0">
                <a:latin typeface="宋体" panose="02010600030101010101" pitchFamily="2" charset="-122"/>
              </a:rPr>
              <a:t>X=1</a:t>
            </a:r>
            <a:r>
              <a:rPr lang="zh-CN" altLang="en-US" dirty="0">
                <a:latin typeface="宋体" panose="02010600030101010101" pitchFamily="2" charset="-122"/>
              </a:rPr>
              <a:t>，即防御方全部采取</a:t>
            </a:r>
            <a:r>
              <a:rPr lang="zh-CN" altLang="en-US" dirty="0">
                <a:latin typeface="Arial" panose="020B0604020202020204" pitchFamily="34" charset="0"/>
                <a:ea typeface="宋体" panose="02010600030101010101" pitchFamily="2" charset="-122"/>
              </a:rPr>
              <a:t>“部署安全措施”，会达到平衡</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zh-CN" altLang="en-US" dirty="0">
                <a:latin typeface="宋体" panose="02010600030101010101" pitchFamily="2" charset="-122"/>
              </a:rPr>
              <a:t>当              时，意味着攻击方发起攻击较少，此时取</a:t>
            </a:r>
            <a:r>
              <a:rPr lang="en-US" altLang="zh-CN" dirty="0">
                <a:latin typeface="宋体" panose="02010600030101010101" pitchFamily="2" charset="-122"/>
              </a:rPr>
              <a:t>X=0</a:t>
            </a:r>
            <a:r>
              <a:rPr lang="zh-CN" altLang="en-US" dirty="0">
                <a:latin typeface="宋体" panose="02010600030101010101" pitchFamily="2" charset="-122"/>
              </a:rPr>
              <a:t>，即防御方全部不采取</a:t>
            </a:r>
            <a:r>
              <a:rPr lang="zh-CN" altLang="en-US" dirty="0">
                <a:latin typeface="Arial" panose="020B0604020202020204" pitchFamily="34" charset="0"/>
                <a:ea typeface="宋体" panose="02010600030101010101" pitchFamily="2" charset="-122"/>
              </a:rPr>
              <a:t>“部署安全措施”，会达到平衡</a:t>
            </a:r>
            <a:endParaRPr lang="en-US" altLang="zh-CN"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endParaRPr lang="zh-CN" altLang="en-US" dirty="0">
              <a:latin typeface="宋体" panose="02010600030101010101" pitchFamily="2" charset="-122"/>
            </a:endParaRPr>
          </a:p>
        </p:txBody>
      </p:sp>
      <p:pic>
        <p:nvPicPr>
          <p:cNvPr id="4" name="图片 8">
            <a:extLst>
              <a:ext uri="{FF2B5EF4-FFF2-40B4-BE49-F238E27FC236}">
                <a16:creationId xmlns:a16="http://schemas.microsoft.com/office/drawing/2014/main" id="{A9E7E2BF-D2AA-4BB3-8F52-764859B12D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237" y="2516788"/>
            <a:ext cx="5015566" cy="42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F93306E4-C222-4CD6-B31A-0B02CF01B35B}"/>
              </a:ext>
            </a:extLst>
          </p:cNvPr>
          <p:cNvPicPr>
            <a:picLocks noChangeAspect="1"/>
          </p:cNvPicPr>
          <p:nvPr/>
        </p:nvPicPr>
        <p:blipFill>
          <a:blip r:embed="rId4"/>
          <a:stretch>
            <a:fillRect/>
          </a:stretch>
        </p:blipFill>
        <p:spPr>
          <a:xfrm>
            <a:off x="947897" y="2854515"/>
            <a:ext cx="496694" cy="444955"/>
          </a:xfrm>
          <a:prstGeom prst="rect">
            <a:avLst/>
          </a:prstGeom>
        </p:spPr>
      </p:pic>
      <p:pic>
        <p:nvPicPr>
          <p:cNvPr id="9" name="图片 8">
            <a:extLst>
              <a:ext uri="{FF2B5EF4-FFF2-40B4-BE49-F238E27FC236}">
                <a16:creationId xmlns:a16="http://schemas.microsoft.com/office/drawing/2014/main" id="{CD4B804A-8EE7-440C-9EB3-3E52BE39602F}"/>
              </a:ext>
            </a:extLst>
          </p:cNvPr>
          <p:cNvPicPr>
            <a:picLocks noChangeAspect="1"/>
          </p:cNvPicPr>
          <p:nvPr/>
        </p:nvPicPr>
        <p:blipFill>
          <a:blip r:embed="rId5"/>
          <a:stretch>
            <a:fillRect/>
          </a:stretch>
        </p:blipFill>
        <p:spPr>
          <a:xfrm>
            <a:off x="3131840" y="2873573"/>
            <a:ext cx="2311199" cy="425897"/>
          </a:xfrm>
          <a:prstGeom prst="rect">
            <a:avLst/>
          </a:prstGeom>
        </p:spPr>
      </p:pic>
      <p:pic>
        <p:nvPicPr>
          <p:cNvPr id="10" name="图片 9">
            <a:extLst>
              <a:ext uri="{FF2B5EF4-FFF2-40B4-BE49-F238E27FC236}">
                <a16:creationId xmlns:a16="http://schemas.microsoft.com/office/drawing/2014/main" id="{7CEA013B-CB1E-4802-A452-4BDC46AB100C}"/>
              </a:ext>
            </a:extLst>
          </p:cNvPr>
          <p:cNvPicPr>
            <a:picLocks noChangeAspect="1"/>
          </p:cNvPicPr>
          <p:nvPr/>
        </p:nvPicPr>
        <p:blipFill>
          <a:blip r:embed="rId5"/>
          <a:stretch>
            <a:fillRect/>
          </a:stretch>
        </p:blipFill>
        <p:spPr>
          <a:xfrm>
            <a:off x="1107022" y="3448107"/>
            <a:ext cx="2024818" cy="373124"/>
          </a:xfrm>
          <a:prstGeom prst="rect">
            <a:avLst/>
          </a:prstGeom>
        </p:spPr>
      </p:pic>
      <p:pic>
        <p:nvPicPr>
          <p:cNvPr id="12" name="图片 11">
            <a:extLst>
              <a:ext uri="{FF2B5EF4-FFF2-40B4-BE49-F238E27FC236}">
                <a16:creationId xmlns:a16="http://schemas.microsoft.com/office/drawing/2014/main" id="{62405DAB-59D4-40FD-BFC0-13AD9413D57F}"/>
              </a:ext>
            </a:extLst>
          </p:cNvPr>
          <p:cNvPicPr>
            <a:picLocks noChangeAspect="1"/>
          </p:cNvPicPr>
          <p:nvPr/>
        </p:nvPicPr>
        <p:blipFill>
          <a:blip r:embed="rId6"/>
          <a:stretch>
            <a:fillRect/>
          </a:stretch>
        </p:blipFill>
        <p:spPr>
          <a:xfrm>
            <a:off x="1348860" y="4402256"/>
            <a:ext cx="1448754" cy="386335"/>
          </a:xfrm>
          <a:prstGeom prst="rect">
            <a:avLst/>
          </a:prstGeom>
        </p:spPr>
      </p:pic>
      <p:pic>
        <p:nvPicPr>
          <p:cNvPr id="15" name="图片 14">
            <a:extLst>
              <a:ext uri="{FF2B5EF4-FFF2-40B4-BE49-F238E27FC236}">
                <a16:creationId xmlns:a16="http://schemas.microsoft.com/office/drawing/2014/main" id="{1BA66828-BF1F-4EFB-BBE1-B3722C578CD1}"/>
              </a:ext>
            </a:extLst>
          </p:cNvPr>
          <p:cNvPicPr>
            <a:picLocks noChangeAspect="1"/>
          </p:cNvPicPr>
          <p:nvPr/>
        </p:nvPicPr>
        <p:blipFill>
          <a:blip r:embed="rId7"/>
          <a:stretch>
            <a:fillRect/>
          </a:stretch>
        </p:blipFill>
        <p:spPr>
          <a:xfrm>
            <a:off x="1265742" y="5221156"/>
            <a:ext cx="1327476" cy="406716"/>
          </a:xfrm>
          <a:prstGeom prst="rect">
            <a:avLst/>
          </a:prstGeom>
        </p:spPr>
      </p:pic>
      <p:pic>
        <p:nvPicPr>
          <p:cNvPr id="13" name="图片 12">
            <a:extLst>
              <a:ext uri="{FF2B5EF4-FFF2-40B4-BE49-F238E27FC236}">
                <a16:creationId xmlns:a16="http://schemas.microsoft.com/office/drawing/2014/main" id="{62405DAB-59D4-40FD-BFC0-13AD9413D57F}"/>
              </a:ext>
            </a:extLst>
          </p:cNvPr>
          <p:cNvPicPr>
            <a:picLocks noChangeAspect="1"/>
          </p:cNvPicPr>
          <p:nvPr/>
        </p:nvPicPr>
        <p:blipFill rotWithShape="1">
          <a:blip r:embed="rId6"/>
          <a:srcRect l="23927" r="11459" b="-22058"/>
          <a:stretch/>
        </p:blipFill>
        <p:spPr>
          <a:xfrm>
            <a:off x="5128733" y="2878212"/>
            <a:ext cx="936104" cy="471551"/>
          </a:xfrm>
          <a:prstGeom prst="rect">
            <a:avLst/>
          </a:prstGeom>
        </p:spPr>
      </p:pic>
      <p:pic>
        <p:nvPicPr>
          <p:cNvPr id="14" name="图片 13">
            <a:extLst>
              <a:ext uri="{FF2B5EF4-FFF2-40B4-BE49-F238E27FC236}">
                <a16:creationId xmlns:a16="http://schemas.microsoft.com/office/drawing/2014/main" id="{62405DAB-59D4-40FD-BFC0-13AD9413D57F}"/>
              </a:ext>
            </a:extLst>
          </p:cNvPr>
          <p:cNvPicPr>
            <a:picLocks noChangeAspect="1"/>
          </p:cNvPicPr>
          <p:nvPr/>
        </p:nvPicPr>
        <p:blipFill rotWithShape="1">
          <a:blip r:embed="rId6"/>
          <a:srcRect l="23927" r="11459" b="-22058"/>
          <a:stretch/>
        </p:blipFill>
        <p:spPr>
          <a:xfrm>
            <a:off x="2840822" y="3463871"/>
            <a:ext cx="766274" cy="386001"/>
          </a:xfrm>
          <a:prstGeom prst="rect">
            <a:avLst/>
          </a:prstGeom>
        </p:spPr>
      </p:pic>
    </p:spTree>
    <p:extLst>
      <p:ext uri="{BB962C8B-B14F-4D97-AF65-F5344CB8AC3E}">
        <p14:creationId xmlns:p14="http://schemas.microsoft.com/office/powerpoint/2010/main" val="3695619785"/>
      </p:ext>
    </p:extLst>
  </p:cSld>
  <p:clrMapOvr>
    <a:masterClrMapping/>
  </p:clrMapOvr>
  <p:transition advTm="16782"/>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392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926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4.2.2 </a:t>
            </a:r>
            <a:r>
              <a:rPr lang="zh-CN" altLang="en-US" sz="2400" b="1" dirty="0">
                <a:latin typeface="黑体" panose="02010609060101010101" pitchFamily="49" charset="-122"/>
                <a:ea typeface="黑体" panose="02010609060101010101" pitchFamily="49" charset="-122"/>
              </a:rPr>
              <a:t>无线传感器网络中安全问题的博弈模型</a:t>
            </a:r>
          </a:p>
        </p:txBody>
      </p:sp>
      <p:sp>
        <p:nvSpPr>
          <p:cNvPr id="139287" name="矩形 1"/>
          <p:cNvSpPr>
            <a:spLocks noChangeArrowheads="1"/>
          </p:cNvSpPr>
          <p:nvPr/>
        </p:nvSpPr>
        <p:spPr bwMode="auto">
          <a:xfrm>
            <a:off x="683568" y="1746250"/>
            <a:ext cx="763284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663575">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根据以上的参数假设，给出攻防双方的收益矩阵，如下表所示。</a:t>
            </a:r>
          </a:p>
        </p:txBody>
      </p:sp>
      <p:sp>
        <p:nvSpPr>
          <p:cNvPr id="2" name="灯片编号占位符 11">
            <a:extLst>
              <a:ext uri="{FF2B5EF4-FFF2-40B4-BE49-F238E27FC236}">
                <a16:creationId xmlns:a16="http://schemas.microsoft.com/office/drawing/2014/main" id="{268B25AF-177F-4CF2-8255-B577B582BF5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72</a:t>
            </a:fld>
            <a:endParaRPr lang="zh-CN" altLang="en-US" sz="1800" dirty="0">
              <a:latin typeface="Calibri" panose="020F0502020204030204" pitchFamily="34" charset="0"/>
              <a:ea typeface="宋体" panose="02010600030101010101" pitchFamily="2" charset="-122"/>
            </a:endParaRPr>
          </a:p>
        </p:txBody>
      </p:sp>
      <p:graphicFrame>
        <p:nvGraphicFramePr>
          <p:cNvPr id="8" name="表格 7">
            <a:extLst>
              <a:ext uri="{FF2B5EF4-FFF2-40B4-BE49-F238E27FC236}">
                <a16:creationId xmlns:a16="http://schemas.microsoft.com/office/drawing/2014/main" id="{35C741E3-E136-490C-9915-049BFC1CDF91}"/>
              </a:ext>
            </a:extLst>
          </p:cNvPr>
          <p:cNvGraphicFramePr>
            <a:graphicFrameLocks noGrp="1"/>
          </p:cNvGraphicFramePr>
          <p:nvPr/>
        </p:nvGraphicFramePr>
        <p:xfrm>
          <a:off x="1487488" y="2879725"/>
          <a:ext cx="6169026" cy="3057525"/>
        </p:xfrm>
        <a:graphic>
          <a:graphicData uri="http://schemas.openxmlformats.org/drawingml/2006/table">
            <a:tbl>
              <a:tblPr firstRow="1" bandRow="1">
                <a:tableStyleId>{073A0DAA-6AF3-43AB-8588-CEC1D06C72B9}</a:tableStyleId>
              </a:tblPr>
              <a:tblGrid>
                <a:gridCol w="2056342">
                  <a:extLst>
                    <a:ext uri="{9D8B030D-6E8A-4147-A177-3AD203B41FA5}">
                      <a16:colId xmlns:a16="http://schemas.microsoft.com/office/drawing/2014/main" val="2329648927"/>
                    </a:ext>
                  </a:extLst>
                </a:gridCol>
                <a:gridCol w="2056342">
                  <a:extLst>
                    <a:ext uri="{9D8B030D-6E8A-4147-A177-3AD203B41FA5}">
                      <a16:colId xmlns:a16="http://schemas.microsoft.com/office/drawing/2014/main" val="2421390689"/>
                    </a:ext>
                  </a:extLst>
                </a:gridCol>
                <a:gridCol w="2056342">
                  <a:extLst>
                    <a:ext uri="{9D8B030D-6E8A-4147-A177-3AD203B41FA5}">
                      <a16:colId xmlns:a16="http://schemas.microsoft.com/office/drawing/2014/main" val="3481693517"/>
                    </a:ext>
                  </a:extLst>
                </a:gridCol>
              </a:tblGrid>
              <a:tr h="1019175">
                <a:tc>
                  <a:txBody>
                    <a:bodyPr/>
                    <a:lstStyle/>
                    <a:p>
                      <a:endParaRPr lang="zh-CN" altLang="en-US" sz="1800" dirty="0"/>
                    </a:p>
                  </a:txBody>
                  <a:tcPr marL="91455" marR="91455" marT="45732" marB="45732"/>
                </a:tc>
                <a:tc>
                  <a:txBody>
                    <a:bodyPr/>
                    <a:lstStyle/>
                    <a:p>
                      <a:r>
                        <a:rPr lang="zh-CN" altLang="en-US" sz="1800" dirty="0"/>
                        <a:t>攻击</a:t>
                      </a:r>
                    </a:p>
                  </a:txBody>
                  <a:tcPr marL="91455" marR="91455" marT="45732" marB="45732"/>
                </a:tc>
                <a:tc>
                  <a:txBody>
                    <a:bodyPr/>
                    <a:lstStyle/>
                    <a:p>
                      <a:r>
                        <a:rPr lang="zh-CN" altLang="en-US" sz="1800" dirty="0"/>
                        <a:t>不攻击</a:t>
                      </a:r>
                    </a:p>
                  </a:txBody>
                  <a:tcPr marL="91455" marR="91455" marT="45732" marB="45732"/>
                </a:tc>
                <a:extLst>
                  <a:ext uri="{0D108BD9-81ED-4DB2-BD59-A6C34878D82A}">
                    <a16:rowId xmlns:a16="http://schemas.microsoft.com/office/drawing/2014/main" val="2807167882"/>
                  </a:ext>
                </a:extLst>
              </a:tr>
              <a:tr h="1019175">
                <a:tc>
                  <a:txBody>
                    <a:bodyPr/>
                    <a:lstStyle/>
                    <a:p>
                      <a:r>
                        <a:rPr lang="zh-CN" altLang="en-US" sz="1800" dirty="0"/>
                        <a:t>部署安全措施</a:t>
                      </a:r>
                    </a:p>
                  </a:txBody>
                  <a:tcPr marL="91455" marR="91455" marT="45732" marB="45732"/>
                </a:tc>
                <a:tc>
                  <a:txBody>
                    <a:bodyPr/>
                    <a:lstStyle/>
                    <a:p>
                      <a:r>
                        <a:rPr lang="en-US" altLang="zh-CN" sz="1800" dirty="0"/>
                        <a:t>R</a:t>
                      </a:r>
                      <a:r>
                        <a:rPr lang="en-US" altLang="zh-CN" sz="1800" baseline="-25000" dirty="0"/>
                        <a:t>D</a:t>
                      </a:r>
                      <a:r>
                        <a:rPr lang="en-US" altLang="zh-CN" sz="1800" dirty="0"/>
                        <a:t>-C</a:t>
                      </a:r>
                      <a:r>
                        <a:rPr lang="en-US" altLang="zh-CN" sz="1800" baseline="-25000" dirty="0"/>
                        <a:t>D</a:t>
                      </a:r>
                      <a:r>
                        <a:rPr lang="en-US" altLang="zh-CN" sz="1800" dirty="0"/>
                        <a:t>-PL , PR</a:t>
                      </a:r>
                      <a:r>
                        <a:rPr lang="en-US" altLang="zh-CN" sz="1800" baseline="-25000" dirty="0"/>
                        <a:t>A</a:t>
                      </a:r>
                      <a:r>
                        <a:rPr lang="en-US" altLang="zh-CN" sz="1800" dirty="0"/>
                        <a:t>-C</a:t>
                      </a:r>
                      <a:r>
                        <a:rPr lang="en-US" altLang="zh-CN" sz="1800" baseline="-25000" dirty="0"/>
                        <a:t>A</a:t>
                      </a:r>
                      <a:endParaRPr lang="zh-CN" altLang="en-US" sz="1800" baseline="-25000" dirty="0"/>
                    </a:p>
                  </a:txBody>
                  <a:tcPr marL="91455" marR="91455" marT="45732" marB="45732"/>
                </a:tc>
                <a:tc>
                  <a:txBody>
                    <a:bodyPr/>
                    <a:lstStyle/>
                    <a:p>
                      <a:r>
                        <a:rPr lang="en-US" altLang="zh-CN" sz="1800" dirty="0"/>
                        <a:t>R</a:t>
                      </a:r>
                      <a:r>
                        <a:rPr lang="en-US" altLang="zh-CN" sz="1800" baseline="-25000" dirty="0"/>
                        <a:t>D</a:t>
                      </a:r>
                      <a:r>
                        <a:rPr lang="en-US" altLang="zh-CN" sz="1800" dirty="0"/>
                        <a:t>-C</a:t>
                      </a:r>
                      <a:r>
                        <a:rPr lang="en-US" altLang="zh-CN" sz="1800" baseline="-25000" dirty="0"/>
                        <a:t>D</a:t>
                      </a:r>
                      <a:r>
                        <a:rPr lang="en-US" altLang="zh-CN" sz="1800" dirty="0"/>
                        <a:t>,0</a:t>
                      </a:r>
                      <a:endParaRPr lang="zh-CN" altLang="en-US" sz="1800" dirty="0"/>
                    </a:p>
                  </a:txBody>
                  <a:tcPr marL="91455" marR="91455" marT="45732" marB="45732"/>
                </a:tc>
                <a:extLst>
                  <a:ext uri="{0D108BD9-81ED-4DB2-BD59-A6C34878D82A}">
                    <a16:rowId xmlns:a16="http://schemas.microsoft.com/office/drawing/2014/main" val="2237986473"/>
                  </a:ext>
                </a:extLst>
              </a:tr>
              <a:tr h="1019175">
                <a:tc>
                  <a:txBody>
                    <a:bodyPr/>
                    <a:lstStyle/>
                    <a:p>
                      <a:r>
                        <a:rPr lang="zh-CN" altLang="en-US" sz="1800" dirty="0"/>
                        <a:t>不部署安全措施</a:t>
                      </a:r>
                    </a:p>
                  </a:txBody>
                  <a:tcPr marL="91455" marR="91455" marT="45732" marB="45732"/>
                </a:tc>
                <a:tc>
                  <a:txBody>
                    <a:bodyPr/>
                    <a:lstStyle/>
                    <a:p>
                      <a:r>
                        <a:rPr lang="en-US" altLang="zh-CN" sz="1800" dirty="0"/>
                        <a:t>-L,R</a:t>
                      </a:r>
                      <a:r>
                        <a:rPr lang="en-US" altLang="zh-CN" sz="1800" baseline="-25000" dirty="0"/>
                        <a:t>A</a:t>
                      </a:r>
                      <a:r>
                        <a:rPr lang="en-US" altLang="zh-CN" sz="1800" dirty="0"/>
                        <a:t>-C</a:t>
                      </a:r>
                      <a:r>
                        <a:rPr lang="en-US" altLang="zh-CN" sz="1800" baseline="-25000" dirty="0"/>
                        <a:t>A</a:t>
                      </a:r>
                      <a:endParaRPr lang="zh-CN" altLang="en-US" sz="1800" baseline="-25000" dirty="0"/>
                    </a:p>
                  </a:txBody>
                  <a:tcPr marL="91455" marR="91455" marT="45732" marB="45732"/>
                </a:tc>
                <a:tc>
                  <a:txBody>
                    <a:bodyPr/>
                    <a:lstStyle/>
                    <a:p>
                      <a:r>
                        <a:rPr lang="en-US" altLang="zh-CN" sz="1800" dirty="0"/>
                        <a:t>R</a:t>
                      </a:r>
                      <a:r>
                        <a:rPr lang="en-US" altLang="zh-CN" sz="1800" baseline="-25000" dirty="0"/>
                        <a:t>D</a:t>
                      </a:r>
                      <a:r>
                        <a:rPr lang="en-US" altLang="zh-CN" sz="1800" dirty="0"/>
                        <a:t>,0</a:t>
                      </a:r>
                      <a:endParaRPr lang="zh-CN" altLang="en-US" sz="1800" dirty="0"/>
                    </a:p>
                  </a:txBody>
                  <a:tcPr marL="91455" marR="91455" marT="45732" marB="45732"/>
                </a:tc>
                <a:extLst>
                  <a:ext uri="{0D108BD9-81ED-4DB2-BD59-A6C34878D82A}">
                    <a16:rowId xmlns:a16="http://schemas.microsoft.com/office/drawing/2014/main" val="1812921086"/>
                  </a:ext>
                </a:extLst>
              </a:tr>
            </a:tbl>
          </a:graphicData>
        </a:graphic>
      </p:graphicFrame>
      <p:sp>
        <p:nvSpPr>
          <p:cNvPr id="9" name="文本框 8">
            <a:extLst>
              <a:ext uri="{FF2B5EF4-FFF2-40B4-BE49-F238E27FC236}">
                <a16:creationId xmlns:a16="http://schemas.microsoft.com/office/drawing/2014/main" id="{23DC1B7C-FCDA-4529-BCDB-2B2D9B7556E0}"/>
              </a:ext>
            </a:extLst>
          </p:cNvPr>
          <p:cNvSpPr txBox="1"/>
          <p:nvPr/>
        </p:nvSpPr>
        <p:spPr>
          <a:xfrm>
            <a:off x="1589583" y="3413403"/>
            <a:ext cx="936104" cy="369332"/>
          </a:xfrm>
          <a:prstGeom prst="rect">
            <a:avLst/>
          </a:prstGeom>
          <a:noFill/>
        </p:spPr>
        <p:txBody>
          <a:bodyPr wrap="square" rtlCol="0">
            <a:spAutoFit/>
          </a:bodyPr>
          <a:lstStyle/>
          <a:p>
            <a:r>
              <a:rPr lang="zh-CN" altLang="en-US" b="1" dirty="0">
                <a:solidFill>
                  <a:schemeClr val="lt1"/>
                </a:solidFill>
                <a:latin typeface="+mn-lt"/>
                <a:ea typeface="+mn-ea"/>
              </a:rPr>
              <a:t>防御方</a:t>
            </a:r>
          </a:p>
        </p:txBody>
      </p:sp>
      <p:cxnSp>
        <p:nvCxnSpPr>
          <p:cNvPr id="10" name="直接连接符 9">
            <a:extLst>
              <a:ext uri="{FF2B5EF4-FFF2-40B4-BE49-F238E27FC236}">
                <a16:creationId xmlns:a16="http://schemas.microsoft.com/office/drawing/2014/main" id="{240BBC81-27A0-4251-88BA-A147F60637FF}"/>
              </a:ext>
            </a:extLst>
          </p:cNvPr>
          <p:cNvCxnSpPr/>
          <p:nvPr/>
        </p:nvCxnSpPr>
        <p:spPr>
          <a:xfrm>
            <a:off x="1487486" y="2879725"/>
            <a:ext cx="2076402" cy="9813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AAE6738-BF1B-42DF-8C04-88C82976B80C}"/>
              </a:ext>
            </a:extLst>
          </p:cNvPr>
          <p:cNvSpPr txBox="1"/>
          <p:nvPr/>
        </p:nvSpPr>
        <p:spPr>
          <a:xfrm>
            <a:off x="2525687" y="3001054"/>
            <a:ext cx="936104" cy="369332"/>
          </a:xfrm>
          <a:prstGeom prst="rect">
            <a:avLst/>
          </a:prstGeom>
          <a:noFill/>
        </p:spPr>
        <p:txBody>
          <a:bodyPr wrap="square" rtlCol="0">
            <a:spAutoFit/>
          </a:bodyPr>
          <a:lstStyle/>
          <a:p>
            <a:r>
              <a:rPr lang="zh-CN" altLang="en-US" b="1" dirty="0">
                <a:solidFill>
                  <a:schemeClr val="lt1"/>
                </a:solidFill>
                <a:latin typeface="+mn-lt"/>
                <a:ea typeface="+mn-ea"/>
              </a:rPr>
              <a:t>攻击方</a:t>
            </a:r>
          </a:p>
        </p:txBody>
      </p:sp>
    </p:spTree>
    <p:extLst>
      <p:ext uri="{BB962C8B-B14F-4D97-AF65-F5344CB8AC3E}">
        <p14:creationId xmlns:p14="http://schemas.microsoft.com/office/powerpoint/2010/main" val="3900668508"/>
      </p:ext>
    </p:extLst>
  </p:cSld>
  <p:clrMapOvr>
    <a:masterClrMapping/>
  </p:clrMapOvr>
  <p:transition advTm="16782"/>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433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43364" name="TextBox 49"/>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a:latin typeface="黑体" panose="02010609060101010101" pitchFamily="49" charset="-122"/>
                <a:ea typeface="黑体" panose="02010609060101010101" pitchFamily="49" charset="-122"/>
              </a:rPr>
              <a:t>4.2.3 </a:t>
            </a:r>
            <a:r>
              <a:rPr lang="zh-CN" altLang="en-US" sz="2400" b="1" dirty="0">
                <a:latin typeface="黑体" panose="02010609060101010101" pitchFamily="49" charset="-122"/>
                <a:ea typeface="黑体" panose="02010609060101010101" pitchFamily="49" charset="-122"/>
              </a:rPr>
              <a:t>基于演化博弈论的主动防御分析</a:t>
            </a:r>
          </a:p>
        </p:txBody>
      </p:sp>
      <p:sp>
        <p:nvSpPr>
          <p:cNvPr id="7" name="矩形 3"/>
          <p:cNvSpPr>
            <a:spLocks noChangeArrowheads="1"/>
          </p:cNvSpPr>
          <p:nvPr/>
        </p:nvSpPr>
        <p:spPr bwMode="auto">
          <a:xfrm>
            <a:off x="1042988" y="1989138"/>
            <a:ext cx="7777162"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攻击方的复制动态分析</a:t>
            </a:r>
            <a:endParaRPr lang="en-US" altLang="zh-CN" sz="2200" dirty="0">
              <a:latin typeface="Arial" panose="020B0604020202020204" pitchFamily="34" charset="0"/>
              <a:ea typeface="宋体" panose="02010600030101010101" pitchFamily="2" charset="-122"/>
            </a:endParaRPr>
          </a:p>
          <a:p>
            <a:pPr marL="810900" lvl="3">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攻击方群体中采用“攻击“策略的期望收益为</a:t>
            </a: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810900" lvl="3">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攻击方群体中采用“不攻击“策略的期望收益为</a:t>
            </a: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810900" lvl="3">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攻击方群体的平均期望收益为</a:t>
            </a: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a:p>
            <a:pPr marL="810900" lvl="3">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以     表示采用 “攻击”策略参与者比例随时间的变化率，那么其复制动态方程为</a:t>
            </a:r>
            <a:endParaRPr lang="en-US" altLang="zh-CN" dirty="0">
              <a:latin typeface="Arial" panose="020B0604020202020204" pitchFamily="34" charset="0"/>
              <a:ea typeface="宋体" panose="02010600030101010101" pitchFamily="2" charset="-122"/>
            </a:endParaRPr>
          </a:p>
          <a:p>
            <a:pPr marL="663575" lvl="3" indent="0">
              <a:spcBef>
                <a:spcPct val="0"/>
              </a:spcBef>
              <a:buFont typeface="Arial" panose="020B0604020202020204" pitchFamily="34" charset="0"/>
              <a:buNone/>
              <a:defRPr/>
            </a:pPr>
            <a:endParaRPr lang="en-US" altLang="zh-CN" dirty="0">
              <a:latin typeface="Arial" panose="020B0604020202020204" pitchFamily="34" charset="0"/>
              <a:ea typeface="宋体" panose="02010600030101010101" pitchFamily="2" charset="-122"/>
            </a:endParaRPr>
          </a:p>
        </p:txBody>
      </p:sp>
      <p:pic>
        <p:nvPicPr>
          <p:cNvPr id="14336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71925" y="3276600"/>
            <a:ext cx="1200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9"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6831" y="4383576"/>
            <a:ext cx="304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8A457A75-BF79-4853-BF29-F62BD50ACBF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73</a:t>
            </a:fld>
            <a:endParaRPr lang="zh-CN" altLang="en-US" sz="1800" dirty="0">
              <a:latin typeface="Calibri" panose="020F0502020204030204" pitchFamily="34" charset="0"/>
              <a:ea typeface="宋体" panose="02010600030101010101" pitchFamily="2" charset="-122"/>
            </a:endParaRPr>
          </a:p>
        </p:txBody>
      </p:sp>
      <p:sp>
        <p:nvSpPr>
          <p:cNvPr id="3" name="文本框 2">
            <a:extLst>
              <a:ext uri="{FF2B5EF4-FFF2-40B4-BE49-F238E27FC236}">
                <a16:creationId xmlns:a16="http://schemas.microsoft.com/office/drawing/2014/main" id="{39602591-5878-4AEE-937A-5F2530CA2346}"/>
              </a:ext>
            </a:extLst>
          </p:cNvPr>
          <p:cNvSpPr txBox="1"/>
          <p:nvPr/>
        </p:nvSpPr>
        <p:spPr>
          <a:xfrm>
            <a:off x="1068140" y="5771680"/>
            <a:ext cx="7416824" cy="369332"/>
          </a:xfrm>
          <a:prstGeom prst="rect">
            <a:avLst/>
          </a:prstGeom>
          <a:noFill/>
        </p:spPr>
        <p:txBody>
          <a:bodyPr wrap="square" rtlCol="0">
            <a:spAutoFit/>
          </a:bodyPr>
          <a:lstStyle/>
          <a:p>
            <a:r>
              <a:rPr lang="zh-CN" altLang="en-US" dirty="0"/>
              <a:t>同理，也可以做攻击方演化博弈的稳定性分析，和上页过程一样</a:t>
            </a:r>
          </a:p>
        </p:txBody>
      </p:sp>
      <p:grpSp>
        <p:nvGrpSpPr>
          <p:cNvPr id="10" name="组合 9"/>
          <p:cNvGrpSpPr/>
          <p:nvPr/>
        </p:nvGrpSpPr>
        <p:grpSpPr>
          <a:xfrm>
            <a:off x="1979613" y="2626752"/>
            <a:ext cx="6048771" cy="369332"/>
            <a:chOff x="1979613" y="2626752"/>
            <a:chExt cx="6048771" cy="369332"/>
          </a:xfrm>
        </p:grpSpPr>
        <p:pic>
          <p:nvPicPr>
            <p:cNvPr id="143366"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708275"/>
              <a:ext cx="53832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3183528" y="2687447"/>
              <a:ext cx="4616530" cy="307777"/>
              <a:chOff x="4045421" y="1476135"/>
              <a:chExt cx="4616530" cy="307777"/>
            </a:xfrm>
          </p:grpSpPr>
          <p:sp>
            <p:nvSpPr>
              <p:cNvPr id="4" name="矩形 3"/>
              <p:cNvSpPr/>
              <p:nvPr/>
            </p:nvSpPr>
            <p:spPr>
              <a:xfrm>
                <a:off x="4045421" y="1476135"/>
                <a:ext cx="514885" cy="307777"/>
              </a:xfrm>
              <a:prstGeom prst="rect">
                <a:avLst/>
              </a:prstGeom>
              <a:solidFill>
                <a:schemeClr val="bg1"/>
              </a:solidFill>
            </p:spPr>
            <p:txBody>
              <a:bodyPr wrap="none">
                <a:spAutoFit/>
              </a:bodyPr>
              <a:lstStyle/>
              <a:p>
                <a:r>
                  <a:rPr lang="en-US" altLang="zh-CN" sz="1400" dirty="0"/>
                  <a:t>PR</a:t>
                </a:r>
                <a:r>
                  <a:rPr lang="en-US" altLang="zh-CN" sz="1400" baseline="-25000" dirty="0"/>
                  <a:t>A</a:t>
                </a:r>
                <a:endParaRPr lang="zh-CN" altLang="en-US" sz="1400" dirty="0"/>
              </a:p>
            </p:txBody>
          </p:sp>
          <p:pic>
            <p:nvPicPr>
              <p:cNvPr id="13" name="图片 1"/>
              <p:cNvPicPr>
                <a:picLocks noChangeAspect="1"/>
              </p:cNvPicPr>
              <p:nvPr/>
            </p:nvPicPr>
            <p:blipFill rotWithShape="1">
              <a:blip r:embed="rId5">
                <a:extLst>
                  <a:ext uri="{28A0092B-C50C-407E-A947-70E740481C1C}">
                    <a14:useLocalDpi xmlns:a14="http://schemas.microsoft.com/office/drawing/2010/main" val="0"/>
                  </a:ext>
                </a:extLst>
              </a:blip>
              <a:srcRect l="22686" t="-1522" b="1"/>
              <a:stretch/>
            </p:blipFill>
            <p:spPr bwMode="auto">
              <a:xfrm>
                <a:off x="4499992" y="1484784"/>
                <a:ext cx="4161959" cy="27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文本框 5"/>
            <p:cNvSpPr txBox="1"/>
            <p:nvPr/>
          </p:nvSpPr>
          <p:spPr>
            <a:xfrm>
              <a:off x="6084168" y="2626752"/>
              <a:ext cx="1944216" cy="369332"/>
            </a:xfrm>
            <a:prstGeom prst="rect">
              <a:avLst/>
            </a:prstGeom>
            <a:solidFill>
              <a:schemeClr val="bg1"/>
            </a:solidFill>
            <a:ln>
              <a:solidFill>
                <a:schemeClr val="bg1"/>
              </a:solidFill>
            </a:ln>
          </p:spPr>
          <p:txBody>
            <a:bodyPr wrap="square" rtlCol="0">
              <a:spAutoFit/>
            </a:bodyPr>
            <a:lstStyle/>
            <a:p>
              <a:endParaRPr lang="zh-CN" altLang="en-US" dirty="0"/>
            </a:p>
          </p:txBody>
        </p:sp>
      </p:grpSp>
      <p:grpSp>
        <p:nvGrpSpPr>
          <p:cNvPr id="9" name="组合 8"/>
          <p:cNvGrpSpPr/>
          <p:nvPr/>
        </p:nvGrpSpPr>
        <p:grpSpPr>
          <a:xfrm>
            <a:off x="2627784" y="3923764"/>
            <a:ext cx="5267325" cy="369332"/>
            <a:chOff x="2627784" y="3923764"/>
            <a:chExt cx="5267325" cy="369332"/>
          </a:xfrm>
        </p:grpSpPr>
        <p:pic>
          <p:nvPicPr>
            <p:cNvPr id="143368"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27784" y="4015849"/>
              <a:ext cx="52673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5868144" y="3923764"/>
              <a:ext cx="1944216" cy="369332"/>
            </a:xfrm>
            <a:prstGeom prst="rect">
              <a:avLst/>
            </a:prstGeom>
            <a:solidFill>
              <a:schemeClr val="bg1"/>
            </a:solidFill>
            <a:ln>
              <a:solidFill>
                <a:schemeClr val="bg1"/>
              </a:solidFill>
            </a:ln>
          </p:spPr>
          <p:txBody>
            <a:bodyPr wrap="square" rtlCol="0">
              <a:spAutoFit/>
            </a:bodyPr>
            <a:lstStyle/>
            <a:p>
              <a:endParaRPr lang="zh-CN" altLang="en-US" dirty="0"/>
            </a:p>
          </p:txBody>
        </p:sp>
      </p:grpSp>
      <p:grpSp>
        <p:nvGrpSpPr>
          <p:cNvPr id="8" name="组合 7"/>
          <p:cNvGrpSpPr/>
          <p:nvPr/>
        </p:nvGrpSpPr>
        <p:grpSpPr>
          <a:xfrm>
            <a:off x="2416175" y="5179486"/>
            <a:ext cx="5252168" cy="428625"/>
            <a:chOff x="2416175" y="5179486"/>
            <a:chExt cx="5252168" cy="428625"/>
          </a:xfrm>
        </p:grpSpPr>
        <p:pic>
          <p:nvPicPr>
            <p:cNvPr id="143370" name="图片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16175" y="5179486"/>
              <a:ext cx="50196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4671218" y="5200595"/>
              <a:ext cx="2997125" cy="369332"/>
            </a:xfrm>
            <a:prstGeom prst="rect">
              <a:avLst/>
            </a:prstGeom>
            <a:solidFill>
              <a:schemeClr val="bg1"/>
            </a:solidFill>
            <a:ln>
              <a:solidFill>
                <a:schemeClr val="bg1"/>
              </a:solidFill>
            </a:ln>
          </p:spPr>
          <p:txBody>
            <a:bodyPr wrap="square" rtlCol="0">
              <a:spAutoFit/>
            </a:bodyPr>
            <a:lstStyle/>
            <a:p>
              <a:endParaRPr lang="zh-CN" altLang="en-US" dirty="0"/>
            </a:p>
          </p:txBody>
        </p:sp>
      </p:grpSp>
    </p:spTree>
    <p:extLst>
      <p:ext uri="{BB962C8B-B14F-4D97-AF65-F5344CB8AC3E}">
        <p14:creationId xmlns:p14="http://schemas.microsoft.com/office/powerpoint/2010/main" val="4056540329"/>
      </p:ext>
    </p:extLst>
  </p:cSld>
  <p:clrMapOvr>
    <a:masterClrMapping/>
  </p:clrMapOvr>
  <p:transition advTm="16782"/>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4.2 </a:t>
            </a:r>
            <a:r>
              <a:rPr lang="zh-CN" altLang="en-US" sz="4000" dirty="0">
                <a:latin typeface="黑体" panose="02010609060101010101" pitchFamily="49" charset="-122"/>
                <a:ea typeface="黑体" panose="02010609060101010101" pitchFamily="49" charset="-122"/>
              </a:rPr>
              <a:t>网络主动防御机制</a:t>
            </a:r>
          </a:p>
        </p:txBody>
      </p:sp>
      <p:sp>
        <p:nvSpPr>
          <p:cNvPr id="1413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413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4.2.3 </a:t>
            </a:r>
            <a:r>
              <a:rPr lang="zh-CN" altLang="en-US" sz="2400" b="1" dirty="0">
                <a:latin typeface="黑体" panose="02010609060101010101" pitchFamily="49" charset="-122"/>
                <a:ea typeface="黑体" panose="02010609060101010101" pitchFamily="49" charset="-122"/>
              </a:rPr>
              <a:t>基于演化博弈论的主动防御分析</a:t>
            </a:r>
          </a:p>
        </p:txBody>
      </p:sp>
      <p:sp>
        <p:nvSpPr>
          <p:cNvPr id="2" name="灯片编号占位符 11">
            <a:extLst>
              <a:ext uri="{FF2B5EF4-FFF2-40B4-BE49-F238E27FC236}">
                <a16:creationId xmlns:a16="http://schemas.microsoft.com/office/drawing/2014/main" id="{CB4D731C-2DBB-4064-9838-176CFCE063C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74</a:t>
            </a:fld>
            <a:endParaRPr lang="zh-CN" altLang="en-US" sz="1800" dirty="0">
              <a:latin typeface="Calibri" panose="020F0502020204030204" pitchFamily="34" charset="0"/>
              <a:ea typeface="宋体" panose="02010600030101010101" pitchFamily="2" charset="-122"/>
            </a:endParaRPr>
          </a:p>
        </p:txBody>
      </p:sp>
      <p:sp>
        <p:nvSpPr>
          <p:cNvPr id="7" name="文本框 6">
            <a:extLst>
              <a:ext uri="{FF2B5EF4-FFF2-40B4-BE49-F238E27FC236}">
                <a16:creationId xmlns:a16="http://schemas.microsoft.com/office/drawing/2014/main" id="{29C9F1D2-D9C2-419C-9A8C-622E7573058C}"/>
              </a:ext>
            </a:extLst>
          </p:cNvPr>
          <p:cNvSpPr txBox="1"/>
          <p:nvPr/>
        </p:nvSpPr>
        <p:spPr>
          <a:xfrm>
            <a:off x="647564" y="2459504"/>
            <a:ext cx="7848872" cy="2677656"/>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dirty="0">
                <a:latin typeface="宋体" panose="02010600030101010101" pitchFamily="2" charset="-122"/>
              </a:rPr>
              <a:t>攻防双方整体稳定性分析</a:t>
            </a:r>
            <a:endParaRPr lang="en-US" altLang="zh-CN" sz="2400" dirty="0">
              <a:latin typeface="宋体" panose="02010600030101010101" pitchFamily="2" charset="-122"/>
            </a:endParaRPr>
          </a:p>
          <a:p>
            <a:pPr marL="342900" indent="-342900">
              <a:buFont typeface="Wingdings" panose="05000000000000000000" pitchFamily="2" charset="2"/>
              <a:buChar char="u"/>
            </a:pPr>
            <a:endParaRPr lang="en-US" altLang="zh-CN" sz="2400" dirty="0">
              <a:latin typeface="宋体" panose="02010600030101010101" pitchFamily="2" charset="-122"/>
            </a:endParaRPr>
          </a:p>
          <a:p>
            <a:pPr marL="342900" indent="-342900">
              <a:buFont typeface="Arial" panose="020B0604020202020204" pitchFamily="34" charset="0"/>
              <a:buChar char="•"/>
            </a:pPr>
            <a:r>
              <a:rPr lang="zh-CN" altLang="en-US" sz="2400" dirty="0">
                <a:latin typeface="宋体" panose="02010600030101010101" pitchFamily="2" charset="-122"/>
              </a:rPr>
              <a:t>从无线传感器网络整体系统来分析，最佳的情况是攻击者采用“不攻击”策略，而节点自身则采用“不部署安全措施”策略</a:t>
            </a:r>
            <a:endParaRPr lang="en-US" altLang="zh-CN" sz="2400" dirty="0">
              <a:latin typeface="宋体" panose="02010600030101010101" pitchFamily="2" charset="-122"/>
            </a:endParaRPr>
          </a:p>
          <a:p>
            <a:pPr marL="342900" indent="-342900">
              <a:buFont typeface="Arial" panose="020B0604020202020204" pitchFamily="34" charset="0"/>
              <a:buChar char="•"/>
            </a:pPr>
            <a:r>
              <a:rPr lang="zh-CN" altLang="en-US" sz="2400" dirty="0">
                <a:latin typeface="宋体" panose="02010600030101010101" pitchFamily="2" charset="-122"/>
              </a:rPr>
              <a:t>这样，系统可以达到稳定，可以有效节省能量、存储空间等资源，达到系统收益最大化</a:t>
            </a:r>
          </a:p>
        </p:txBody>
      </p:sp>
    </p:spTree>
    <p:extLst>
      <p:ext uri="{BB962C8B-B14F-4D97-AF65-F5344CB8AC3E}">
        <p14:creationId xmlns:p14="http://schemas.microsoft.com/office/powerpoint/2010/main" val="3848830812"/>
      </p:ext>
    </p:extLst>
  </p:cSld>
  <p:clrMapOvr>
    <a:masterClrMapping/>
  </p:clrMapOvr>
  <p:transition advTm="16782"/>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 name="灯片编号占位符 11">
            <a:extLst>
              <a:ext uri="{FF2B5EF4-FFF2-40B4-BE49-F238E27FC236}">
                <a16:creationId xmlns:a16="http://schemas.microsoft.com/office/drawing/2014/main" id="{E75B55C1-1A08-40EE-974E-F68D0C82C01C}"/>
              </a:ext>
            </a:extLst>
          </p:cNvPr>
          <p:cNvSpPr txBox="1">
            <a:spLocks/>
          </p:cNvSpPr>
          <p:nvPr/>
        </p:nvSpPr>
        <p:spPr bwMode="auto">
          <a:xfrm>
            <a:off x="8706908" y="6426734"/>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75</a:t>
            </a:fld>
            <a:endParaRPr lang="zh-CN" altLang="en-US" sz="1800" dirty="0">
              <a:latin typeface="Calibri" panose="020F0502020204030204" pitchFamily="34" charset="0"/>
              <a:ea typeface="宋体" panose="02010600030101010101" pitchFamily="2" charset="-122"/>
            </a:endParaRPr>
          </a:p>
        </p:txBody>
      </p:sp>
      <p:sp>
        <p:nvSpPr>
          <p:cNvPr id="4" name="矩形 3"/>
          <p:cNvSpPr/>
          <p:nvPr/>
        </p:nvSpPr>
        <p:spPr>
          <a:xfrm>
            <a:off x="281972" y="1434256"/>
            <a:ext cx="8682516" cy="4308872"/>
          </a:xfrm>
          <a:prstGeom prst="rect">
            <a:avLst/>
          </a:prstGeom>
        </p:spPr>
        <p:txBody>
          <a:bodyPr wrap="square">
            <a:spAutoFit/>
          </a:bodyPr>
          <a:lstStyle/>
          <a:p>
            <a:pPr marL="457200" indent="-457200">
              <a:buFont typeface="+mj-lt"/>
              <a:buAutoNum type="arabicPeriod"/>
            </a:pPr>
            <a:r>
              <a:rPr lang="en-US" altLang="zh-CN" sz="2400" dirty="0">
                <a:solidFill>
                  <a:srgbClr val="000000"/>
                </a:solidFill>
                <a:latin typeface="宋体" panose="02010600030101010101" pitchFamily="2" charset="-122"/>
              </a:rPr>
              <a:t>PPT73</a:t>
            </a:r>
            <a:r>
              <a:rPr lang="zh-CN" altLang="en-US" sz="2400" dirty="0">
                <a:solidFill>
                  <a:srgbClr val="000000"/>
                </a:solidFill>
                <a:latin typeface="宋体" panose="02010600030101010101" pitchFamily="2" charset="-122"/>
              </a:rPr>
              <a:t>页</a:t>
            </a:r>
            <a:r>
              <a:rPr lang="zh-CN" altLang="en-US" sz="2400" dirty="0"/>
              <a:t>做攻击方演化博弈的稳定性分析</a:t>
            </a:r>
            <a:endParaRPr lang="en-US" altLang="zh-CN" sz="2400" dirty="0">
              <a:solidFill>
                <a:srgbClr val="000000"/>
              </a:solidFill>
              <a:latin typeface="宋体" panose="02010600030101010101" pitchFamily="2" charset="-122"/>
            </a:endParaRPr>
          </a:p>
          <a:p>
            <a:pPr marL="457200" indent="-457200">
              <a:spcBef>
                <a:spcPts val="1200"/>
              </a:spcBef>
              <a:buFont typeface="+mj-lt"/>
              <a:buAutoNum type="arabicPeriod"/>
            </a:pPr>
            <a:r>
              <a:rPr lang="zh-CN" altLang="en-US" sz="2400" dirty="0">
                <a:solidFill>
                  <a:srgbClr val="000000"/>
                </a:solidFill>
                <a:latin typeface="宋体" panose="02010600030101010101" pitchFamily="2" charset="-122"/>
              </a:rPr>
              <a:t>无线网络中，中心服务器通常会收集终端节点提供的信息，同时根据上一次数据收集中，不同质量数据的比重，设置一定的激励机制。假设这样的一个场景：存在中心服务器</a:t>
            </a:r>
            <a:r>
              <a:rPr lang="en-US" altLang="zh-CN" sz="2400" dirty="0">
                <a:solidFill>
                  <a:srgbClr val="000000"/>
                </a:solidFill>
                <a:latin typeface="宋体" panose="02010600030101010101" pitchFamily="2" charset="-122"/>
              </a:rPr>
              <a:t>C</a:t>
            </a:r>
            <a:r>
              <a:rPr lang="zh-CN" altLang="en-US" sz="2400" dirty="0">
                <a:solidFill>
                  <a:srgbClr val="000000"/>
                </a:solidFill>
                <a:latin typeface="宋体" panose="02010600030101010101" pitchFamily="2" charset="-122"/>
              </a:rPr>
              <a:t>，终端节点</a:t>
            </a:r>
            <a:r>
              <a:rPr lang="en-US" altLang="zh-CN" sz="2400" dirty="0">
                <a:solidFill>
                  <a:srgbClr val="000000"/>
                </a:solidFill>
                <a:latin typeface="宋体" panose="02010600030101010101" pitchFamily="2" charset="-122"/>
              </a:rPr>
              <a:t>T</a:t>
            </a: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T </a:t>
            </a:r>
            <a:r>
              <a:rPr lang="zh-CN" altLang="en-US" sz="2400" dirty="0">
                <a:solidFill>
                  <a:srgbClr val="000000"/>
                </a:solidFill>
                <a:latin typeface="宋体" panose="02010600030101010101" pitchFamily="2" charset="-122"/>
              </a:rPr>
              <a:t>将检测到的数据发送给</a:t>
            </a:r>
            <a:r>
              <a:rPr lang="en-US" altLang="zh-CN" sz="2400" dirty="0">
                <a:solidFill>
                  <a:srgbClr val="000000"/>
                </a:solidFill>
                <a:latin typeface="宋体" panose="02010600030101010101" pitchFamily="2" charset="-122"/>
              </a:rPr>
              <a:t>C</a:t>
            </a:r>
            <a:r>
              <a:rPr lang="zh-CN" altLang="en-US" sz="2400" dirty="0">
                <a:solidFill>
                  <a:srgbClr val="000000"/>
                </a:solidFill>
                <a:latin typeface="宋体" panose="02010600030101010101" pitchFamily="2" charset="-122"/>
              </a:rPr>
              <a:t>（假定</a:t>
            </a:r>
            <a:r>
              <a:rPr lang="en-US" altLang="zh-CN" sz="2400" dirty="0">
                <a:solidFill>
                  <a:srgbClr val="000000"/>
                </a:solidFill>
                <a:latin typeface="宋体" panose="02010600030101010101" pitchFamily="2" charset="-122"/>
              </a:rPr>
              <a:t>T </a:t>
            </a:r>
            <a:r>
              <a:rPr lang="zh-CN" altLang="en-US" sz="2400" dirty="0">
                <a:solidFill>
                  <a:srgbClr val="000000"/>
                </a:solidFill>
                <a:latin typeface="宋体" panose="02010600030101010101" pitchFamily="2" charset="-122"/>
              </a:rPr>
              <a:t>一定会发送数据），发送全部数据价值为</a:t>
            </a:r>
            <a:r>
              <a:rPr lang="en-US" altLang="zh-CN" sz="2400" dirty="0">
                <a:solidFill>
                  <a:srgbClr val="000000"/>
                </a:solidFill>
                <a:latin typeface="宋体" panose="02010600030101010101" pitchFamily="2" charset="-122"/>
              </a:rPr>
              <a:t>25</a:t>
            </a:r>
            <a:r>
              <a:rPr lang="zh-CN" altLang="en-US" sz="2400" dirty="0">
                <a:solidFill>
                  <a:srgbClr val="000000"/>
                </a:solidFill>
                <a:latin typeface="宋体" panose="02010600030101010101" pitchFamily="2" charset="-122"/>
              </a:rPr>
              <a:t>，部分数据价值为</a:t>
            </a:r>
            <a:r>
              <a:rPr lang="en-US" altLang="zh-CN" sz="2400" dirty="0">
                <a:solidFill>
                  <a:srgbClr val="000000"/>
                </a:solidFill>
                <a:latin typeface="宋体" panose="02010600030101010101" pitchFamily="2" charset="-122"/>
              </a:rPr>
              <a:t>10</a:t>
            </a: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C </a:t>
            </a:r>
            <a:r>
              <a:rPr lang="zh-CN" altLang="en-US" sz="2400" dirty="0">
                <a:solidFill>
                  <a:srgbClr val="000000"/>
                </a:solidFill>
                <a:latin typeface="宋体" panose="02010600030101010101" pitchFamily="2" charset="-122"/>
              </a:rPr>
              <a:t>将采纳后的激励设置为</a:t>
            </a:r>
            <a:r>
              <a:rPr lang="en-US" altLang="zh-CN" sz="2400" dirty="0">
                <a:solidFill>
                  <a:srgbClr val="000000"/>
                </a:solidFill>
                <a:latin typeface="宋体" panose="02010600030101010101" pitchFamily="2" charset="-122"/>
              </a:rPr>
              <a:t>25*0.6 + 0.4*10 = 19</a:t>
            </a:r>
            <a:r>
              <a:rPr lang="zh-CN" altLang="en-US" sz="2400" dirty="0">
                <a:solidFill>
                  <a:srgbClr val="000000"/>
                </a:solidFill>
                <a:latin typeface="宋体" panose="02010600030101010101" pitchFamily="2" charset="-122"/>
              </a:rPr>
              <a:t>，不采纳激励为</a:t>
            </a:r>
            <a:r>
              <a:rPr lang="en-US" altLang="zh-CN" sz="2400" dirty="0">
                <a:solidFill>
                  <a:srgbClr val="000000"/>
                </a:solidFill>
                <a:latin typeface="宋体" panose="02010600030101010101" pitchFamily="2" charset="-122"/>
              </a:rPr>
              <a:t>0</a:t>
            </a: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T </a:t>
            </a:r>
            <a:r>
              <a:rPr lang="zh-CN" altLang="en-US" sz="2400" dirty="0">
                <a:solidFill>
                  <a:srgbClr val="000000"/>
                </a:solidFill>
                <a:latin typeface="宋体" panose="02010600030101010101" pitchFamily="2" charset="-122"/>
              </a:rPr>
              <a:t>发送全部数据花费为</a:t>
            </a:r>
            <a:r>
              <a:rPr lang="en-US" altLang="zh-CN" sz="2400" dirty="0">
                <a:solidFill>
                  <a:srgbClr val="000000"/>
                </a:solidFill>
                <a:latin typeface="宋体" panose="02010600030101010101" pitchFamily="2" charset="-122"/>
              </a:rPr>
              <a:t>20</a:t>
            </a:r>
            <a:r>
              <a:rPr lang="zh-CN" altLang="en-US" sz="2400" dirty="0">
                <a:solidFill>
                  <a:srgbClr val="000000"/>
                </a:solidFill>
                <a:latin typeface="宋体" panose="02010600030101010101" pitchFamily="2" charset="-122"/>
              </a:rPr>
              <a:t>，发送部分数据花费为</a:t>
            </a:r>
            <a:r>
              <a:rPr lang="en-US" altLang="zh-CN" sz="2400" dirty="0">
                <a:solidFill>
                  <a:srgbClr val="000000"/>
                </a:solidFill>
                <a:latin typeface="宋体" panose="02010600030101010101" pitchFamily="2" charset="-122"/>
              </a:rPr>
              <a:t>6</a:t>
            </a:r>
            <a:r>
              <a:rPr lang="zh-CN" altLang="en-US" sz="2400" dirty="0">
                <a:solidFill>
                  <a:srgbClr val="000000"/>
                </a:solidFill>
                <a:latin typeface="宋体" panose="02010600030101010101" pitchFamily="2" charset="-122"/>
              </a:rPr>
              <a:t>。 </a:t>
            </a:r>
          </a:p>
          <a:p>
            <a:pPr marL="1371600" lvl="2" indent="-457200">
              <a:buFont typeface="+mj-lt"/>
              <a:buAutoNum type="alphaLcParenR"/>
            </a:pPr>
            <a:r>
              <a:rPr lang="zh-CN" altLang="en-US" sz="2400" dirty="0">
                <a:solidFill>
                  <a:srgbClr val="000000"/>
                </a:solidFill>
                <a:latin typeface="宋体" panose="02010600030101010101" pitchFamily="2" charset="-122"/>
              </a:rPr>
              <a:t>请问这属于课上讲的哪种博弈，给出博弈矩阵。 </a:t>
            </a:r>
          </a:p>
          <a:p>
            <a:pPr marL="1371600" lvl="2" indent="-457200">
              <a:buFont typeface="+mj-lt"/>
              <a:buAutoNum type="alphaLcParenR"/>
            </a:pPr>
            <a:r>
              <a:rPr lang="zh-CN" altLang="en-US" sz="2400" dirty="0">
                <a:solidFill>
                  <a:srgbClr val="000000"/>
                </a:solidFill>
                <a:latin typeface="宋体" panose="02010600030101010101" pitchFamily="2" charset="-122"/>
              </a:rPr>
              <a:t>根据给出的博弈矩阵，做出均衡分析，根据最终的博弈结果判断该激励机制是否有效。 </a:t>
            </a:r>
          </a:p>
        </p:txBody>
      </p:sp>
      <p:sp>
        <p:nvSpPr>
          <p:cNvPr id="13" name="Rectangle 2">
            <a:extLst>
              <a:ext uri="{FF2B5EF4-FFF2-40B4-BE49-F238E27FC236}">
                <a16:creationId xmlns:a16="http://schemas.microsoft.com/office/drawing/2014/main" id="{22D0E872-3FE7-4458-BD78-960E5D7CA64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sz="4000" dirty="0"/>
              <a:t>   </a:t>
            </a:r>
            <a:r>
              <a:rPr lang="zh-CN" altLang="en-US" sz="3600" dirty="0"/>
              <a:t>第三次</a:t>
            </a:r>
            <a:r>
              <a:rPr lang="zh-CN" altLang="en-US" sz="3600" dirty="0" smtClean="0"/>
              <a:t>作业（二选一）</a:t>
            </a:r>
            <a:endParaRPr lang="zh-CN" altLang="en-US" sz="3600" dirty="0"/>
          </a:p>
        </p:txBody>
      </p:sp>
      <p:sp>
        <p:nvSpPr>
          <p:cNvPr id="3" name="矩形 2"/>
          <p:cNvSpPr/>
          <p:nvPr/>
        </p:nvSpPr>
        <p:spPr>
          <a:xfrm>
            <a:off x="1218357" y="5778299"/>
            <a:ext cx="4517583" cy="830997"/>
          </a:xfrm>
          <a:prstGeom prst="rect">
            <a:avLst/>
          </a:prstGeom>
        </p:spPr>
        <p:txBody>
          <a:bodyPr wrap="none">
            <a:spAutoFit/>
          </a:bodyPr>
          <a:lstStyle/>
          <a:p>
            <a:r>
              <a:rPr lang="en-US" altLang="zh-CN" sz="2400" b="1" dirty="0" smtClean="0">
                <a:solidFill>
                  <a:srgbClr val="FF0000"/>
                </a:solidFill>
                <a:latin typeface="黑体" panose="02010609060101010101" pitchFamily="49" charset="-122"/>
                <a:ea typeface="黑体" panose="02010609060101010101" pitchFamily="49" charset="-122"/>
              </a:rPr>
              <a:t>12</a:t>
            </a:r>
            <a:r>
              <a:rPr lang="zh-CN" altLang="en-US" sz="2400" b="1" dirty="0" smtClean="0">
                <a:solidFill>
                  <a:srgbClr val="FF0000"/>
                </a:solidFill>
                <a:latin typeface="黑体" panose="02010609060101010101" pitchFamily="49" charset="-122"/>
                <a:ea typeface="黑体" panose="02010609060101010101" pitchFamily="49" charset="-122"/>
              </a:rPr>
              <a:t>月</a:t>
            </a:r>
            <a:r>
              <a:rPr lang="en-US" altLang="zh-CN" sz="2400" b="1" dirty="0">
                <a:solidFill>
                  <a:srgbClr val="FF0000"/>
                </a:solidFill>
                <a:latin typeface="黑体" panose="02010609060101010101" pitchFamily="49" charset="-122"/>
                <a:ea typeface="黑体" panose="02010609060101010101" pitchFamily="49" charset="-122"/>
              </a:rPr>
              <a:t>6</a:t>
            </a:r>
            <a:r>
              <a:rPr lang="zh-CN" altLang="en-US" sz="2400" b="1" dirty="0" smtClean="0">
                <a:solidFill>
                  <a:srgbClr val="FF0000"/>
                </a:solidFill>
                <a:latin typeface="黑体" panose="02010609060101010101" pitchFamily="49" charset="-122"/>
                <a:ea typeface="黑体" panose="02010609060101010101" pitchFamily="49" charset="-122"/>
              </a:rPr>
              <a:t>日前</a:t>
            </a:r>
            <a:endParaRPr lang="en-US" altLang="zh-CN" sz="2400" b="1" dirty="0">
              <a:solidFill>
                <a:srgbClr val="FF0000"/>
              </a:solidFill>
              <a:latin typeface="黑体" panose="02010609060101010101" pitchFamily="49" charset="-122"/>
              <a:ea typeface="黑体" panose="02010609060101010101" pitchFamily="49" charset="-122"/>
            </a:endParaRPr>
          </a:p>
          <a:p>
            <a:r>
              <a:rPr lang="zh-CN" altLang="en-US" sz="2400" b="1" dirty="0">
                <a:solidFill>
                  <a:srgbClr val="FF0000"/>
                </a:solidFill>
                <a:latin typeface="黑体" panose="02010609060101010101" pitchFamily="49" charset="-122"/>
                <a:ea typeface="黑体" panose="02010609060101010101" pitchFamily="49" charset="-122"/>
              </a:rPr>
              <a:t>格式：第三次作业，姓名</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b="1" dirty="0">
                <a:solidFill>
                  <a:srgbClr val="FF0000"/>
                </a:solidFill>
                <a:latin typeface="黑体" panose="02010609060101010101" pitchFamily="49" charset="-122"/>
                <a:ea typeface="黑体" panose="02010609060101010101" pitchFamily="49" charset="-122"/>
              </a:rPr>
              <a:t>学号</a:t>
            </a:r>
            <a:r>
              <a:rPr lang="en-US" altLang="zh-CN" sz="2400" b="1" dirty="0">
                <a:solidFill>
                  <a:srgbClr val="FF0000"/>
                </a:solidFill>
                <a:latin typeface="黑体" panose="02010609060101010101" pitchFamily="49" charset="-122"/>
                <a:ea typeface="黑体" panose="02010609060101010101" pitchFamily="49" charset="-122"/>
              </a:rPr>
              <a:t>1</a:t>
            </a:r>
            <a:endParaRPr lang="zh-CN" altLang="en-US" sz="24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48360444"/>
      </p:ext>
    </p:extLst>
  </p:cSld>
  <p:clrMapOvr>
    <a:masterClrMapping/>
  </p:clrMapOvr>
  <p:transition advTm="16782"/>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BFF3433-3DA6-413B-9909-AA72611C9285}"/>
              </a:ext>
            </a:extLst>
          </p:cNvPr>
          <p:cNvSpPr>
            <a:spLocks noGrp="1" noChangeArrowheads="1"/>
          </p:cNvSpPr>
          <p:nvPr>
            <p:ph type="title" idx="4294967295"/>
          </p:nvPr>
        </p:nvSpPr>
        <p:spPr/>
        <p:txBody>
          <a:bodyPr/>
          <a:lstStyle/>
          <a:p>
            <a:pPr algn="l" eaLnBrk="1" fontAlgn="auto" hangingPunct="1">
              <a:spcAft>
                <a:spcPts val="0"/>
              </a:spcAft>
              <a:defRPr/>
            </a:pPr>
            <a:r>
              <a:rPr lang="en-US" altLang="zh-CN" sz="4000" dirty="0"/>
              <a:t>    </a:t>
            </a:r>
            <a:endParaRPr lang="zh-CN" altLang="en-US" sz="4000" b="1" dirty="0"/>
          </a:p>
        </p:txBody>
      </p:sp>
      <p:sp>
        <p:nvSpPr>
          <p:cNvPr id="239619" name="Text Box 3"/>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39620" name="Text Box 3"/>
          <p:cNvSpPr txBox="1">
            <a:spLocks noChangeArrowheads="1"/>
          </p:cNvSpPr>
          <p:nvPr/>
        </p:nvSpPr>
        <p:spPr bwMode="auto">
          <a:xfrm>
            <a:off x="1711325" y="3716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 name="矩形 5">
            <a:extLst>
              <a:ext uri="{FF2B5EF4-FFF2-40B4-BE49-F238E27FC236}">
                <a16:creationId xmlns:a16="http://schemas.microsoft.com/office/drawing/2014/main" id="{F83A5A0D-72C0-4556-BAB0-85B5D52A7674}"/>
              </a:ext>
            </a:extLst>
          </p:cNvPr>
          <p:cNvSpPr/>
          <p:nvPr/>
        </p:nvSpPr>
        <p:spPr>
          <a:xfrm>
            <a:off x="1331913" y="2636838"/>
            <a:ext cx="6913562" cy="1016000"/>
          </a:xfrm>
          <a:prstGeom prst="rect">
            <a:avLst/>
          </a:prstGeom>
        </p:spPr>
        <p:txBody>
          <a:bodyPr>
            <a:spAutoFit/>
          </a:bodyPr>
          <a:lstStyle/>
          <a:p>
            <a:pPr algn="ctr" eaLnBrk="1" fontAlgn="auto" hangingPunct="1">
              <a:spcBef>
                <a:spcPts val="600"/>
              </a:spcBef>
              <a:spcAft>
                <a:spcPts val="0"/>
              </a:spcAft>
              <a:defRPr/>
            </a:pPr>
            <a:r>
              <a:rPr lang="zh-CN" altLang="en-US" sz="6000" kern="100" dirty="0">
                <a:solidFill>
                  <a:srgbClr val="C00000"/>
                </a:solidFill>
                <a:latin typeface="+mn-ea"/>
                <a:ea typeface="+mn-ea"/>
                <a:cs typeface="Times New Roman" panose="02020603050405020304" pitchFamily="18" charset="0"/>
              </a:rPr>
              <a:t>谢谢</a:t>
            </a:r>
            <a:r>
              <a:rPr lang="en-US" altLang="zh-CN" sz="6000" kern="100" dirty="0">
                <a:solidFill>
                  <a:srgbClr val="C00000"/>
                </a:solidFill>
                <a:latin typeface="+mn-ea"/>
                <a:ea typeface="+mn-ea"/>
                <a:cs typeface="Times New Roman" panose="02020603050405020304" pitchFamily="18" charset="0"/>
              </a:rPr>
              <a:t>!</a:t>
            </a:r>
          </a:p>
        </p:txBody>
      </p:sp>
      <p:sp>
        <p:nvSpPr>
          <p:cNvPr id="2" name="灯片编号占位符 11">
            <a:extLst>
              <a:ext uri="{FF2B5EF4-FFF2-40B4-BE49-F238E27FC236}">
                <a16:creationId xmlns:a16="http://schemas.microsoft.com/office/drawing/2014/main" id="{CCCC24FE-A379-47EE-8BE1-F1101F6C9E8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215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581176"/>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509" name="Picture 2" descr="http://img5.imgtn.bdimg.com/it/u=1072944015,602501906&amp;fm=200&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b="4099"/>
          <a:stretch/>
        </p:blipFill>
        <p:spPr bwMode="auto">
          <a:xfrm>
            <a:off x="971550" y="1412776"/>
            <a:ext cx="3240088" cy="311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2" descr="http://img5.imgtn.bdimg.com/it/u=1072944015,602501906&amp;fm=200&amp;gp=0.jpg"/>
          <p:cNvPicPr>
            <a:picLocks noChangeAspect="1" noChangeArrowheads="1"/>
          </p:cNvPicPr>
          <p:nvPr/>
        </p:nvPicPr>
        <p:blipFill rotWithShape="1">
          <a:blip r:embed="rId4">
            <a:extLst>
              <a:ext uri="{28A0092B-C50C-407E-A947-70E740481C1C}">
                <a14:useLocalDpi xmlns:a14="http://schemas.microsoft.com/office/drawing/2010/main" val="0"/>
              </a:ext>
            </a:extLst>
          </a:blip>
          <a:srcRect b="4099"/>
          <a:stretch/>
        </p:blipFill>
        <p:spPr bwMode="auto">
          <a:xfrm>
            <a:off x="4716463" y="1412776"/>
            <a:ext cx="3251200" cy="311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文本框 1"/>
          <p:cNvSpPr txBox="1">
            <a:spLocks noChangeArrowheads="1"/>
          </p:cNvSpPr>
          <p:nvPr/>
        </p:nvSpPr>
        <p:spPr bwMode="auto">
          <a:xfrm>
            <a:off x="2779713" y="1750914"/>
            <a:ext cx="1203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招？不招？</a:t>
            </a:r>
          </a:p>
        </p:txBody>
      </p:sp>
      <p:sp>
        <p:nvSpPr>
          <p:cNvPr id="21512" name="文本框 10"/>
          <p:cNvSpPr txBox="1">
            <a:spLocks noChangeArrowheads="1"/>
          </p:cNvSpPr>
          <p:nvPr/>
        </p:nvSpPr>
        <p:spPr bwMode="auto">
          <a:xfrm>
            <a:off x="5083175" y="1750914"/>
            <a:ext cx="1130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招？不招？</a:t>
            </a:r>
          </a:p>
        </p:txBody>
      </p:sp>
      <p:sp>
        <p:nvSpPr>
          <p:cNvPr id="21513" name="文本框 2"/>
          <p:cNvSpPr txBox="1">
            <a:spLocks noChangeArrowheads="1"/>
          </p:cNvSpPr>
          <p:nvPr/>
        </p:nvSpPr>
        <p:spPr bwMode="auto">
          <a:xfrm>
            <a:off x="3013075" y="3814862"/>
            <a:ext cx="1101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甲</a:t>
            </a:r>
          </a:p>
        </p:txBody>
      </p:sp>
      <p:sp>
        <p:nvSpPr>
          <p:cNvPr id="21514" name="文本框 12"/>
          <p:cNvSpPr txBox="1">
            <a:spLocks noChangeArrowheads="1"/>
          </p:cNvSpPr>
          <p:nvPr/>
        </p:nvSpPr>
        <p:spPr bwMode="auto">
          <a:xfrm>
            <a:off x="5508104" y="3814862"/>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乙</a:t>
            </a:r>
          </a:p>
        </p:txBody>
      </p:sp>
      <p:sp>
        <p:nvSpPr>
          <p:cNvPr id="21515"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2" name="灯片编号占位符 11">
            <a:extLst>
              <a:ext uri="{FF2B5EF4-FFF2-40B4-BE49-F238E27FC236}">
                <a16:creationId xmlns:a16="http://schemas.microsoft.com/office/drawing/2014/main" id="{BD80ABB2-4B4B-48CE-B23B-F03B78A4F7D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a:t>
            </a:fld>
            <a:endParaRPr lang="zh-CN" altLang="en-US" sz="1800" dirty="0">
              <a:latin typeface="Calibri" panose="020F050202020403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8C9D7B06-C0DE-44CA-879B-8460C05AAD23}"/>
              </a:ext>
            </a:extLst>
          </p:cNvPr>
          <p:cNvSpPr txBox="1"/>
          <p:nvPr/>
        </p:nvSpPr>
        <p:spPr>
          <a:xfrm>
            <a:off x="251520" y="4566607"/>
            <a:ext cx="8451155" cy="2246769"/>
          </a:xfrm>
          <a:prstGeom prst="rect">
            <a:avLst/>
          </a:prstGeom>
          <a:noFill/>
        </p:spPr>
        <p:txBody>
          <a:bodyPr wrap="square">
            <a:spAutoFit/>
          </a:bodyPr>
          <a:lstStyle/>
          <a:p>
            <a:pPr marL="285750" indent="-285750" algn="just" eaLnBrk="1" hangingPunct="1">
              <a:spcBef>
                <a:spcPct val="0"/>
              </a:spcBef>
              <a:buFont typeface="Arial" panose="020B0604020202020204" pitchFamily="34" charset="0"/>
              <a:buChar char="•"/>
            </a:pPr>
            <a:r>
              <a:rPr lang="zh-CN" altLang="en-US" sz="2000" dirty="0"/>
              <a:t>对甲来说，尽管他不知道乙是选择了“招”还是“不招”，他发现他自己选择“招”都是比选择“不招”为好的。</a:t>
            </a:r>
            <a:endParaRPr lang="en-US" altLang="zh-CN" sz="2000" dirty="0"/>
          </a:p>
          <a:p>
            <a:pPr marL="285750" indent="-285750" algn="just" eaLnBrk="1" hangingPunct="1">
              <a:spcBef>
                <a:spcPct val="0"/>
              </a:spcBef>
              <a:buFont typeface="Arial" panose="020B0604020202020204" pitchFamily="34" charset="0"/>
              <a:buChar char="•"/>
            </a:pPr>
            <a:r>
              <a:rPr lang="zh-CN" altLang="en-US" sz="2000" dirty="0"/>
              <a:t>因此，“不招”是相对于“招”的劣战略，他不会选择劣战略。所以，甲会选择“招”。同样，根据对称性，乙也会选择“招”，结果是甲乙两人都“招”。</a:t>
            </a:r>
            <a:endParaRPr lang="en-US" altLang="zh-CN" sz="2000" dirty="0"/>
          </a:p>
          <a:p>
            <a:pPr marL="285750" indent="-285750" algn="just" eaLnBrk="1" hangingPunct="1">
              <a:spcBef>
                <a:spcPct val="0"/>
              </a:spcBef>
              <a:buFont typeface="Arial" panose="020B0604020202020204" pitchFamily="34" charset="0"/>
              <a:buChar char="•"/>
            </a:pPr>
            <a:r>
              <a:rPr lang="zh-CN" altLang="en-US" sz="2000" dirty="0"/>
              <a:t>甲和乙都不会选择劣战略“不招”，称为“剔除劣战略的占优战略均衡”。其中“招”是占优于</a:t>
            </a:r>
            <a:r>
              <a:rPr lang="en-US" altLang="zh-CN" sz="2000" dirty="0"/>
              <a:t>(</a:t>
            </a:r>
            <a:r>
              <a:rPr lang="zh-CN" altLang="en-US" sz="2000" dirty="0"/>
              <a:t>优于</a:t>
            </a:r>
            <a:r>
              <a:rPr lang="en-US" altLang="zh-CN" sz="2000" dirty="0"/>
              <a:t>)“</a:t>
            </a:r>
            <a:r>
              <a:rPr lang="zh-CN" altLang="en-US" sz="2000" dirty="0"/>
              <a:t>不招”的占优战略。</a:t>
            </a:r>
            <a:endParaRPr lang="zh-CN" altLang="en-US" sz="2000" dirty="0">
              <a:solidFill>
                <a:srgbClr val="000000"/>
              </a:solidFill>
              <a:latin typeface="楷体_GB2312" pitchFamily="49" charset="-122"/>
              <a:ea typeface="楷体_GB2312" pitchFamily="49" charset="-122"/>
            </a:endParaRPr>
          </a:p>
        </p:txBody>
      </p:sp>
    </p:spTree>
  </p:cSld>
  <p:clrMapOvr>
    <a:masterClrMapping/>
  </p:clrMapOvr>
  <p:transition advTm="16782"/>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4000">
                <a:latin typeface="黑体" panose="02010609060101010101" pitchFamily="49" charset="-122"/>
                <a:ea typeface="黑体" panose="02010609060101010101" pitchFamily="49" charset="-122"/>
              </a:rPr>
              <a:t>4.1 </a:t>
            </a:r>
            <a:r>
              <a:rPr lang="zh-CN" altLang="en-US" sz="4000" dirty="0">
                <a:latin typeface="黑体" panose="02010609060101010101" pitchFamily="49" charset="-122"/>
                <a:ea typeface="黑体" panose="02010609060101010101" pitchFamily="49" charset="-122"/>
              </a:rPr>
              <a:t>博弈论基础</a:t>
            </a:r>
            <a:endParaRPr lang="zh-CN" altLang="en-US" sz="3600" dirty="0">
              <a:latin typeface="黑体" panose="02010609060101010101" pitchFamily="49" charset="-122"/>
              <a:ea typeface="黑体" panose="02010609060101010101" pitchFamily="49" charset="-122"/>
            </a:endParaRPr>
          </a:p>
        </p:txBody>
      </p:sp>
      <p:sp>
        <p:nvSpPr>
          <p:cNvPr id="23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557"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什么是博弈论：从“囚徒困境”谈起</a:t>
            </a:r>
          </a:p>
        </p:txBody>
      </p:sp>
      <p:sp>
        <p:nvSpPr>
          <p:cNvPr id="15" name="副标题 2"/>
          <p:cNvSpPr txBox="1">
            <a:spLocks/>
          </p:cNvSpPr>
          <p:nvPr/>
        </p:nvSpPr>
        <p:spPr bwMode="auto">
          <a:xfrm>
            <a:off x="868177" y="2564904"/>
            <a:ext cx="7808279"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1" fontAlgn="base" hangingPunct="1">
              <a:spcBef>
                <a:spcPct val="20000"/>
              </a:spcBef>
              <a:spcAft>
                <a:spcPct val="0"/>
              </a:spcAft>
              <a:buNone/>
              <a:defRPr sz="3200">
                <a:solidFill>
                  <a:schemeClr val="tx1"/>
                </a:solidFill>
                <a:latin typeface="+mn-lt"/>
                <a:ea typeface="+mn-ea"/>
                <a:cs typeface="+mn-cs"/>
              </a:defRPr>
            </a:lvl1pPr>
            <a:lvl2pPr marL="457200" indent="0" algn="ctr" rtl="0" eaLnBrk="1" fontAlgn="base" hangingPunct="1">
              <a:spcBef>
                <a:spcPct val="20000"/>
              </a:spcBef>
              <a:spcAft>
                <a:spcPct val="0"/>
              </a:spcAft>
              <a:buNone/>
              <a:defRPr sz="2800">
                <a:solidFill>
                  <a:schemeClr val="tx1"/>
                </a:solidFill>
                <a:latin typeface="+mn-lt"/>
                <a:ea typeface="+mn-ea"/>
              </a:defRPr>
            </a:lvl2pPr>
            <a:lvl3pPr marL="914400" indent="0" algn="ctr" rtl="0" eaLnBrk="1" fontAlgn="base" hangingPunct="1">
              <a:spcBef>
                <a:spcPct val="20000"/>
              </a:spcBef>
              <a:spcAft>
                <a:spcPct val="0"/>
              </a:spcAft>
              <a:buNone/>
              <a:defRPr sz="2400">
                <a:solidFill>
                  <a:schemeClr val="tx1"/>
                </a:solidFill>
                <a:latin typeface="+mn-lt"/>
                <a:ea typeface="+mn-ea"/>
              </a:defRPr>
            </a:lvl3pPr>
            <a:lvl4pPr marL="1371600" indent="0" algn="ctr" rtl="0" eaLnBrk="1" fontAlgn="base" hangingPunct="1">
              <a:spcBef>
                <a:spcPct val="20000"/>
              </a:spcBef>
              <a:spcAft>
                <a:spcPct val="0"/>
              </a:spcAft>
              <a:buNone/>
              <a:defRPr sz="2000">
                <a:solidFill>
                  <a:schemeClr val="tx1"/>
                </a:solidFill>
                <a:latin typeface="+mn-lt"/>
                <a:ea typeface="+mn-ea"/>
              </a:defRPr>
            </a:lvl4pPr>
            <a:lvl5pPr marL="1828800" indent="0" algn="ctr" rtl="0" eaLnBrk="1" fontAlgn="base" hangingPunct="1">
              <a:spcBef>
                <a:spcPct val="20000"/>
              </a:spcBef>
              <a:spcAft>
                <a:spcPct val="0"/>
              </a:spcAft>
              <a:buNone/>
              <a:defRPr sz="2000">
                <a:solidFill>
                  <a:schemeClr val="tx1"/>
                </a:solidFill>
                <a:latin typeface="+mn-lt"/>
                <a:ea typeface="+mn-ea"/>
              </a:defRPr>
            </a:lvl5pPr>
            <a:lvl6pPr marL="2286000" indent="0" algn="ctr" rtl="0" eaLnBrk="1" fontAlgn="base" hangingPunct="1">
              <a:spcBef>
                <a:spcPct val="20000"/>
              </a:spcBef>
              <a:spcAft>
                <a:spcPct val="0"/>
              </a:spcAft>
              <a:buNone/>
              <a:defRPr sz="2000">
                <a:solidFill>
                  <a:schemeClr val="tx1"/>
                </a:solidFill>
                <a:latin typeface="+mn-lt"/>
                <a:ea typeface="+mn-ea"/>
              </a:defRPr>
            </a:lvl6pPr>
            <a:lvl7pPr marL="2743200" indent="0" algn="ctr" rtl="0" eaLnBrk="1" fontAlgn="base" hangingPunct="1">
              <a:spcBef>
                <a:spcPct val="20000"/>
              </a:spcBef>
              <a:spcAft>
                <a:spcPct val="0"/>
              </a:spcAft>
              <a:buNone/>
              <a:defRPr sz="2000">
                <a:solidFill>
                  <a:schemeClr val="tx1"/>
                </a:solidFill>
                <a:latin typeface="+mn-lt"/>
                <a:ea typeface="+mn-ea"/>
              </a:defRPr>
            </a:lvl7pPr>
            <a:lvl8pPr marL="3200400" indent="0" algn="ctr" rtl="0" eaLnBrk="1" fontAlgn="base" hangingPunct="1">
              <a:spcBef>
                <a:spcPct val="20000"/>
              </a:spcBef>
              <a:spcAft>
                <a:spcPct val="0"/>
              </a:spcAft>
              <a:buNone/>
              <a:defRPr sz="2000">
                <a:solidFill>
                  <a:schemeClr val="tx1"/>
                </a:solidFill>
                <a:latin typeface="+mn-lt"/>
                <a:ea typeface="+mn-ea"/>
              </a:defRPr>
            </a:lvl8pPr>
            <a:lvl9pPr marL="3657600" indent="0" algn="ctr" rtl="0" eaLnBrk="1" fontAlgn="base" hangingPunct="1">
              <a:spcBef>
                <a:spcPct val="20000"/>
              </a:spcBef>
              <a:spcAft>
                <a:spcPct val="0"/>
              </a:spcAft>
              <a:buNone/>
              <a:defRPr sz="2000">
                <a:solidFill>
                  <a:schemeClr val="tx1"/>
                </a:solidFill>
                <a:latin typeface="+mn-lt"/>
                <a:ea typeface="+mn-ea"/>
              </a:defRPr>
            </a:lvl9pPr>
          </a:lstStyle>
          <a:p>
            <a:pPr marL="342900" indent="-342900" algn="l" eaLnBrk="0" hangingPunct="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（招，招</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为 “纳什均衡”。</a:t>
            </a:r>
            <a:endParaRPr lang="en-US" altLang="zh-CN" sz="2400" dirty="0">
              <a:latin typeface="宋体" panose="02010600030101010101" pitchFamily="2" charset="-122"/>
              <a:ea typeface="宋体" panose="02010600030101010101" pitchFamily="2" charset="-122"/>
            </a:endParaRPr>
          </a:p>
          <a:p>
            <a:pPr marL="342900" indent="-342900" algn="l" eaLnBrk="0" hangingPunct="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纳什均衡是局中人战略选择上构成的一种“僵局”，给定其他局中人的选择不变，任何一个局中人的选择是最好的，他也不会改变其战略选择。所以，可以预期（招，招）是甲乙最终完成的稳定的选择。</a:t>
            </a:r>
          </a:p>
          <a:p>
            <a:pPr marL="342900" indent="-342900" algn="l" eaLnBrk="0" hangingPunct="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囚徒困境反映了个人理性和集体理性的矛盾。</a:t>
            </a:r>
          </a:p>
        </p:txBody>
      </p:sp>
      <p:sp>
        <p:nvSpPr>
          <p:cNvPr id="2" name="灯片编号占位符 11">
            <a:extLst>
              <a:ext uri="{FF2B5EF4-FFF2-40B4-BE49-F238E27FC236}">
                <a16:creationId xmlns:a16="http://schemas.microsoft.com/office/drawing/2014/main" id="{ECE1B1CA-F96D-4E33-9CF9-1C42F7690A8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7278</Words>
  <Application>Microsoft Office PowerPoint</Application>
  <PresentationFormat>全屏显示(4:3)</PresentationFormat>
  <Paragraphs>654</Paragraphs>
  <Slides>76</Slides>
  <Notes>72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76</vt:i4>
      </vt:variant>
    </vt:vector>
  </HeadingPairs>
  <TitlesOfParts>
    <vt:vector size="88" baseType="lpstr">
      <vt:lpstr>HiddenHorzOCR</vt:lpstr>
      <vt:lpstr>黑体</vt:lpstr>
      <vt:lpstr>楷体_GB2312</vt:lpstr>
      <vt:lpstr>宋体</vt:lpstr>
      <vt:lpstr>微软雅黑</vt:lpstr>
      <vt:lpstr>文鼎CS中黑</vt:lpstr>
      <vt:lpstr>Arial</vt:lpstr>
      <vt:lpstr>Calibri</vt:lpstr>
      <vt:lpstr>Franklin Gothic Medium</vt:lpstr>
      <vt:lpstr>Times New Roman</vt:lpstr>
      <vt:lpstr>Wingdings</vt:lpstr>
      <vt:lpstr>Office 主题</vt:lpstr>
      <vt:lpstr>无线网络安全</vt:lpstr>
      <vt:lpstr>目  录</vt:lpstr>
      <vt:lpstr>第四章  博弈论与无线网安全</vt:lpstr>
      <vt:lpstr>    4.1博弈论基础</vt:lpstr>
      <vt:lpstr>    4.1博弈论基础</vt:lpstr>
      <vt:lpstr>    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4.1 博弈论基础</vt:lpstr>
      <vt:lpstr>第四章  博弈论与无线网安全</vt:lpstr>
      <vt:lpstr>4.2 网络主动防御机制</vt:lpstr>
      <vt:lpstr>4.2 网络主动防御机制</vt:lpstr>
      <vt:lpstr>4.2 网络主动防御机制</vt:lpstr>
      <vt:lpstr>4.2 网络主动防御机制</vt:lpstr>
      <vt:lpstr>4.2 网络主动防御机制</vt:lpstr>
      <vt:lpstr>4.2 网络主动防御机制</vt:lpstr>
      <vt:lpstr>第四章  博弈论与无线网安全</vt:lpstr>
      <vt:lpstr>4.2 网络主动防御机制</vt:lpstr>
      <vt:lpstr>4.2 网络主动防御机制</vt:lpstr>
      <vt:lpstr>4.2 网络主动防御机制</vt:lpstr>
      <vt:lpstr>4.2 网络主动防御机制</vt:lpstr>
      <vt:lpstr>4.2 网络主动防御机制</vt:lpstr>
      <vt:lpstr>4.2 网络主动防御机制</vt:lpstr>
      <vt:lpstr>PowerPoint 演示文稿</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面向恶意代码的静态分析平台研究</dc:title>
  <dc:creator>宋富</dc:creator>
  <cp:lastModifiedBy>Windows 用户</cp:lastModifiedBy>
  <cp:revision>1471</cp:revision>
  <cp:lastPrinted>2022-10-21T06:00:24Z</cp:lastPrinted>
  <dcterms:created xsi:type="dcterms:W3CDTF">2010-05-09T08:31:32Z</dcterms:created>
  <dcterms:modified xsi:type="dcterms:W3CDTF">2023-11-20T13:52:47Z</dcterms:modified>
</cp:coreProperties>
</file>